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935" r:id="rId2"/>
    <p:sldMasterId id="2147484947" r:id="rId3"/>
  </p:sldMasterIdLst>
  <p:notesMasterIdLst>
    <p:notesMasterId r:id="rId39"/>
  </p:notesMasterIdLst>
  <p:handoutMasterIdLst>
    <p:handoutMasterId r:id="rId40"/>
  </p:handoutMasterIdLst>
  <p:sldIdLst>
    <p:sldId id="597" r:id="rId4"/>
    <p:sldId id="753" r:id="rId5"/>
    <p:sldId id="785" r:id="rId6"/>
    <p:sldId id="786" r:id="rId7"/>
    <p:sldId id="787" r:id="rId8"/>
    <p:sldId id="754" r:id="rId9"/>
    <p:sldId id="788" r:id="rId10"/>
    <p:sldId id="756" r:id="rId11"/>
    <p:sldId id="789" r:id="rId12"/>
    <p:sldId id="757" r:id="rId13"/>
    <p:sldId id="759" r:id="rId14"/>
    <p:sldId id="760" r:id="rId15"/>
    <p:sldId id="761" r:id="rId16"/>
    <p:sldId id="762" r:id="rId17"/>
    <p:sldId id="763" r:id="rId18"/>
    <p:sldId id="764" r:id="rId19"/>
    <p:sldId id="765" r:id="rId20"/>
    <p:sldId id="766" r:id="rId21"/>
    <p:sldId id="767" r:id="rId22"/>
    <p:sldId id="768" r:id="rId23"/>
    <p:sldId id="769" r:id="rId24"/>
    <p:sldId id="770" r:id="rId25"/>
    <p:sldId id="771" r:id="rId26"/>
    <p:sldId id="772" r:id="rId27"/>
    <p:sldId id="773" r:id="rId28"/>
    <p:sldId id="774" r:id="rId29"/>
    <p:sldId id="775" r:id="rId30"/>
    <p:sldId id="776" r:id="rId31"/>
    <p:sldId id="777" r:id="rId32"/>
    <p:sldId id="779" r:id="rId33"/>
    <p:sldId id="780" r:id="rId34"/>
    <p:sldId id="781" r:id="rId35"/>
    <p:sldId id="782" r:id="rId36"/>
    <p:sldId id="783" r:id="rId37"/>
    <p:sldId id="784" r:id="rId38"/>
  </p:sldIdLst>
  <p:sldSz cx="9906000" cy="6858000" type="A4"/>
  <p:notesSz cx="7010400" cy="92964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sz="900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F20000"/>
    <a:srgbClr val="008000"/>
    <a:srgbClr val="FFFBF7"/>
    <a:srgbClr val="FFF2E5"/>
    <a:srgbClr val="FFEEDD"/>
    <a:srgbClr val="FFE8D1"/>
    <a:srgbClr val="FFCC99"/>
    <a:srgbClr val="0066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09" autoAdjust="0"/>
    <p:restoredTop sz="80617" autoAdjust="0"/>
  </p:normalViewPr>
  <p:slideViewPr>
    <p:cSldViewPr snapToGrid="0">
      <p:cViewPr>
        <p:scale>
          <a:sx n="75" d="100"/>
          <a:sy n="75" d="100"/>
        </p:scale>
        <p:origin x="-1134" y="-150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2574" y="-90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24DED5B5-F01F-4BF6-B637-87AEF45D75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78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7425" y="696913"/>
            <a:ext cx="503555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0DFDB9B4-33CF-46E6-A137-D58CB0046DA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65FF7-A68B-4E6D-BEA5-8F262085A38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925" y="404813"/>
            <a:ext cx="8915400" cy="561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95300" y="1125538"/>
            <a:ext cx="4381500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125538"/>
            <a:ext cx="4381500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8DEB0C-BEE2-4EBD-B46C-664913CCFDB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925" y="404813"/>
            <a:ext cx="8915400" cy="561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95300" y="1125538"/>
            <a:ext cx="8915400" cy="50006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603B83-72B9-444E-86B8-33483EF0BC6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A0509F-CF19-4C31-AF82-4FBE610BCD89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AC331-EBA3-4537-935A-E9532796FF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C2725-8EF2-4AE5-BF92-8C576726937A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8AFA5-2DC0-464E-87AF-D39E84839A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71CBA-BEF1-4D5D-BD91-72D20E12DEA5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FBEB8A-DB97-4523-AEF6-BAA6B63227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72AF7-91E6-480C-BDE2-B8DD2153D37F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29E5CB-24F0-4557-B6CE-BC0CDED521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AECFD-315A-4B5C-85A4-07C2E0A53E45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FE514F-F637-4F76-930E-E62599341A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D00422-5040-4DC5-BFC2-380BBFFFA89C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AD1A1-70D9-41A8-A612-0A257B0CB4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179487-759B-45BE-A81C-83645E67B57B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6C68A8-D921-4388-BC93-A98534DCB0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0F36F-37BF-418A-AA8B-10DA0CBD2250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7F9B7-6C59-45A3-BF4C-7F0CED86F82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125538"/>
            <a:ext cx="43815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125538"/>
            <a:ext cx="43815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A0F4CA-1DCF-4D76-B73C-A2B3069CDAB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6E9996-610E-40BD-BF43-69E42FBF63A6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B55756-7F79-4B53-9256-36BABBF4BC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E357C9-426E-4DEF-A7EB-9DA41B07E9DE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2EE0BC-D4EE-4484-BC94-A3FA787D9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0F5FD8-640A-48A7-A3A8-753551D0C194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376A16-E02C-4B3B-B281-2894BE5C40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63CD8-7B90-4CFE-B45A-EAF2383E91D8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95300" y="1125538"/>
            <a:ext cx="43815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125538"/>
            <a:ext cx="4381500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2ACE3-CBE8-46C4-B377-35B0F9370683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2683B-1177-49C6-A8F8-622F2877FBB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092" y="142852"/>
            <a:ext cx="8429684" cy="561975"/>
          </a:xfrm>
        </p:spPr>
        <p:txBody>
          <a:bodyPr/>
          <a:lstStyle>
            <a:lvl1pPr>
              <a:defRPr sz="2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95282" y="928670"/>
            <a:ext cx="9072626" cy="5500726"/>
          </a:xfrm>
        </p:spPr>
        <p:txBody>
          <a:bodyPr/>
          <a:lstStyle>
            <a:lvl1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Char char="p"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Char char="ü"/>
              <a:defRPr sz="1800">
                <a:solidFill>
                  <a:schemeClr val="tx1"/>
                </a:solidFill>
              </a:defRPr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4" name="灯片编号占位符 13"/>
          <p:cNvSpPr>
            <a:spLocks noGrp="1"/>
          </p:cNvSpPr>
          <p:nvPr>
            <p:ph type="sldNum" sz="quarter" idx="10"/>
          </p:nvPr>
        </p:nvSpPr>
        <p:spPr>
          <a:xfrm>
            <a:off x="8916988" y="6518275"/>
            <a:ext cx="965200" cy="3397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第</a:t>
            </a:r>
            <a:fld id="{CC2955E1-1B89-4C4B-9ED0-E4764EC1020E}" type="slidenum">
              <a:rPr lang="en-US" altLang="zh-CN"/>
              <a:pPr>
                <a:defRPr/>
              </a:pPr>
              <a:t>‹#›</a:t>
            </a:fld>
            <a:r>
              <a:rPr lang="zh-CN" altLang="en-US"/>
              <a:t>页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1588" y="6453188"/>
            <a:ext cx="231140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41EEA6-82AA-448B-8271-CBF0D89E79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86EB42-3E8C-4B18-BEB9-1E871149090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DF016-C826-4A9F-A2F5-316A0D8EAC92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13B37-E813-43BC-BF21-702B96CB7F8F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B4604-4D69-4B29-8F08-B0AEF3C32345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62800" y="404813"/>
            <a:ext cx="2247900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404813"/>
            <a:ext cx="6594475" cy="5721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EA6296-027D-4668-A7C2-D5A2EB471C2D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925" y="404813"/>
            <a:ext cx="8915400" cy="561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95300" y="1125538"/>
            <a:ext cx="4381500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125538"/>
            <a:ext cx="4381500" cy="50006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03B7D-DEC5-4595-8752-00831EB74C10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925" y="404813"/>
            <a:ext cx="8915400" cy="5619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95300" y="1125538"/>
            <a:ext cx="8915400" cy="5000625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C38F3F-B091-41DE-9648-A1DD3F26E2D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0"/>
          <p:cNvCxnSpPr>
            <a:cxnSpLocks noChangeShapeType="1"/>
          </p:cNvCxnSpPr>
          <p:nvPr userDrawn="1"/>
        </p:nvCxnSpPr>
        <p:spPr bwMode="auto">
          <a:xfrm>
            <a:off x="9525" y="785813"/>
            <a:ext cx="9899650" cy="0"/>
          </a:xfrm>
          <a:prstGeom prst="line">
            <a:avLst/>
          </a:prstGeom>
          <a:noFill/>
          <a:ln w="25400" algn="ctr">
            <a:solidFill>
              <a:srgbClr val="FF9900"/>
            </a:solidFill>
            <a:round/>
            <a:headEnd/>
            <a:tailEnd/>
          </a:ln>
        </p:spPr>
      </p:cxnSp>
      <p:pic>
        <p:nvPicPr>
          <p:cNvPr id="5" name="图片 11" descr="pa logo1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956675" y="214313"/>
            <a:ext cx="711200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9" y="142852"/>
            <a:ext cx="8429684" cy="561975"/>
          </a:xfrm>
        </p:spPr>
        <p:txBody>
          <a:bodyPr/>
          <a:lstStyle>
            <a:lvl1pPr>
              <a:defRPr sz="2400" b="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0" y="785794"/>
            <a:ext cx="9906000" cy="6072206"/>
          </a:xfrm>
          <a:solidFill>
            <a:srgbClr val="FCFCFC"/>
          </a:solidFill>
        </p:spPr>
        <p:txBody>
          <a:bodyPr/>
          <a:lstStyle>
            <a:lvl1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Char char="Ø"/>
              <a:defRPr sz="22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Clr>
                <a:srgbClr val="FF9966"/>
              </a:buClr>
              <a:buFont typeface="Wingdings" pitchFamily="2" charset="2"/>
              <a:buChar char="ü"/>
              <a:defRPr sz="1800">
                <a:solidFill>
                  <a:schemeClr val="tx1"/>
                </a:solidFill>
              </a:defRPr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灯片编号占位符 13"/>
          <p:cNvSpPr>
            <a:spLocks noGrp="1"/>
          </p:cNvSpPr>
          <p:nvPr>
            <p:ph type="sldNum" sz="quarter" idx="10"/>
          </p:nvPr>
        </p:nvSpPr>
        <p:spPr>
          <a:xfrm>
            <a:off x="8916988" y="6518275"/>
            <a:ext cx="965200" cy="339725"/>
          </a:xfrm>
        </p:spPr>
        <p:txBody>
          <a:bodyPr/>
          <a:lstStyle>
            <a:lvl1pPr>
              <a:defRPr>
                <a:solidFill>
                  <a:srgbClr val="FF9900"/>
                </a:solidFill>
              </a:defRPr>
            </a:lvl1pPr>
          </a:lstStyle>
          <a:p>
            <a:pPr>
              <a:defRPr/>
            </a:pPr>
            <a:r>
              <a:rPr lang="zh-CN" altLang="en-US"/>
              <a:t>第</a:t>
            </a:r>
            <a:fld id="{E5108E50-DEDD-4E42-81DB-7342E8B1F934}" type="slidenum">
              <a:rPr lang="en-US" altLang="zh-CN"/>
              <a:pPr>
                <a:defRPr/>
              </a:pPr>
              <a:t>‹#›</a:t>
            </a:fld>
            <a:r>
              <a:rPr lang="zh-CN" altLang="en-US"/>
              <a:t>页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1588" y="6453188"/>
            <a:ext cx="2311401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2659F-6E65-4B32-A2AF-CE38955E0C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2253B-9B2A-4ACC-BF39-0EFF8FD58BC6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E7BEC-F56A-4558-A0A2-A9143B533D4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FC7E6-4B24-4B61-98A1-B82B3CB44A8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162800" y="404813"/>
            <a:ext cx="2247900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15925" y="404813"/>
            <a:ext cx="6594475" cy="57213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90F09-6C6F-4B1F-9FC5-1DC16FB6C05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3" descr="1321321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453188"/>
            <a:ext cx="99060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5925" y="404813"/>
            <a:ext cx="8915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125538"/>
            <a:ext cx="89154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Arial" charset="0"/>
                <a:ea typeface="+mj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1550" y="6473825"/>
            <a:ext cx="23114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  <a:latin typeface="Arial" charset="0"/>
                <a:ea typeface="+mj-ea"/>
              </a:defRPr>
            </a:lvl1pPr>
          </a:lstStyle>
          <a:p>
            <a:pPr>
              <a:defRPr/>
            </a:pPr>
            <a:fld id="{9D61EAEA-3768-441B-A02C-FDBEC84C4E51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016375" y="6524625"/>
            <a:ext cx="20161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200">
                <a:solidFill>
                  <a:schemeClr val="bg1"/>
                </a:solidFill>
                <a:ea typeface="宋体" pitchFamily="2" charset="-122"/>
              </a:rPr>
              <a:t>秘密</a:t>
            </a: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488950" y="908050"/>
            <a:ext cx="91440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ea typeface="幼圆" pitchFamily="49" charset="-122"/>
            </a:endParaRPr>
          </a:p>
        </p:txBody>
      </p:sp>
      <p:pic>
        <p:nvPicPr>
          <p:cNvPr id="1033" name="Picture 2"/>
          <p:cNvPicPr>
            <a:picLocks noChangeAspect="1" noChangeArrowheads="1"/>
          </p:cNvPicPr>
          <p:nvPr/>
        </p:nvPicPr>
        <p:blipFill>
          <a:blip r:embed="rId14"/>
          <a:srcRect b="46227"/>
          <a:stretch>
            <a:fillRect/>
          </a:stretch>
        </p:blipFill>
        <p:spPr bwMode="auto">
          <a:xfrm>
            <a:off x="6742113" y="336550"/>
            <a:ext cx="287496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52" r:id="rId1"/>
    <p:sldLayoutId id="2147484953" r:id="rId2"/>
    <p:sldLayoutId id="2147484954" r:id="rId3"/>
    <p:sldLayoutId id="2147484981" r:id="rId4"/>
    <p:sldLayoutId id="2147484982" r:id="rId5"/>
    <p:sldLayoutId id="2147484955" r:id="rId6"/>
    <p:sldLayoutId id="2147484956" r:id="rId7"/>
    <p:sldLayoutId id="2147484957" r:id="rId8"/>
    <p:sldLayoutId id="2147484958" r:id="rId9"/>
    <p:sldLayoutId id="2147484959" r:id="rId10"/>
    <p:sldLayoutId id="214748496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占位符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3E900E0-079B-4B02-8F2B-C4CA5EDB24C2}" type="datetimeFigureOut">
              <a:rPr lang="zh-CN" altLang="en-US"/>
              <a:pPr>
                <a:defRPr/>
              </a:pPr>
              <a:t>2013/12/15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1C0FAFF-D111-4BAB-8E2C-4C6DC72B96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961" r:id="rId1"/>
    <p:sldLayoutId id="2147484962" r:id="rId2"/>
    <p:sldLayoutId id="2147484963" r:id="rId3"/>
    <p:sldLayoutId id="2147484964" r:id="rId4"/>
    <p:sldLayoutId id="2147484965" r:id="rId5"/>
    <p:sldLayoutId id="2147484966" r:id="rId6"/>
    <p:sldLayoutId id="2147484967" r:id="rId7"/>
    <p:sldLayoutId id="2147484968" r:id="rId8"/>
    <p:sldLayoutId id="2147484969" r:id="rId9"/>
    <p:sldLayoutId id="2147484970" r:id="rId10"/>
    <p:sldLayoutId id="21474849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3" descr="1321321.jp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453188"/>
            <a:ext cx="99060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15925" y="404813"/>
            <a:ext cx="8915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1125538"/>
            <a:ext cx="89154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245225"/>
            <a:ext cx="2311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rgbClr val="000000"/>
                </a:solidFill>
                <a:latin typeface="Arial" charset="0"/>
                <a:ea typeface="+mj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321550" y="6473825"/>
            <a:ext cx="2311400" cy="26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Arial" charset="0"/>
                <a:ea typeface="+mj-ea"/>
              </a:defRPr>
            </a:lvl1pPr>
          </a:lstStyle>
          <a:p>
            <a:pPr>
              <a:defRPr/>
            </a:pPr>
            <a:fld id="{066EACA8-BD0B-4B32-AB6E-2CAD3216B0AA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016375" y="6524625"/>
            <a:ext cx="2016125" cy="2746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200">
                <a:solidFill>
                  <a:srgbClr val="FFFFFF"/>
                </a:solidFill>
                <a:ea typeface="宋体" pitchFamily="2" charset="-122"/>
              </a:rPr>
              <a:t>秘密</a:t>
            </a:r>
          </a:p>
        </p:txBody>
      </p:sp>
      <p:sp>
        <p:nvSpPr>
          <p:cNvPr id="1035" name="Line 11"/>
          <p:cNvSpPr>
            <a:spLocks noChangeShapeType="1"/>
          </p:cNvSpPr>
          <p:nvPr/>
        </p:nvSpPr>
        <p:spPr bwMode="auto">
          <a:xfrm>
            <a:off x="488950" y="908050"/>
            <a:ext cx="9144000" cy="0"/>
          </a:xfrm>
          <a:prstGeom prst="line">
            <a:avLst/>
          </a:prstGeom>
          <a:noFill/>
          <a:ln w="28575">
            <a:solidFill>
              <a:srgbClr val="FF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zh-CN" altLang="en-US">
              <a:solidFill>
                <a:srgbClr val="000000"/>
              </a:solidFill>
              <a:ea typeface="幼圆" pitchFamily="49" charset="-122"/>
            </a:endParaRPr>
          </a:p>
        </p:txBody>
      </p:sp>
      <p:pic>
        <p:nvPicPr>
          <p:cNvPr id="25609" name="Picture 2"/>
          <p:cNvPicPr>
            <a:picLocks noChangeAspect="1" noChangeArrowheads="1"/>
          </p:cNvPicPr>
          <p:nvPr/>
        </p:nvPicPr>
        <p:blipFill>
          <a:blip r:embed="rId14"/>
          <a:srcRect b="46227"/>
          <a:stretch>
            <a:fillRect/>
          </a:stretch>
        </p:blipFill>
        <p:spPr bwMode="auto">
          <a:xfrm>
            <a:off x="6742113" y="336550"/>
            <a:ext cx="2874962" cy="25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72" r:id="rId1"/>
    <p:sldLayoutId id="2147484973" r:id="rId2"/>
    <p:sldLayoutId id="2147484974" r:id="rId3"/>
    <p:sldLayoutId id="2147484983" r:id="rId4"/>
    <p:sldLayoutId id="2147484984" r:id="rId5"/>
    <p:sldLayoutId id="2147484975" r:id="rId6"/>
    <p:sldLayoutId id="2147484976" r:id="rId7"/>
    <p:sldLayoutId id="2147484977" r:id="rId8"/>
    <p:sldLayoutId id="2147484978" r:id="rId9"/>
    <p:sldLayoutId id="2147484979" r:id="rId10"/>
    <p:sldLayoutId id="214748498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jpeg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0" y="4429125"/>
            <a:ext cx="9906000" cy="17859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endParaRPr lang="en-US" altLang="zh-CN" sz="32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  <a:p>
            <a:pPr marL="342900" indent="-342900" eaLnBrk="0" hangingPunct="0">
              <a:spcBef>
                <a:spcPct val="20000"/>
              </a:spcBef>
              <a:buFontTx/>
              <a:buChar char="•"/>
              <a:defRPr/>
            </a:pPr>
            <a:endParaRPr lang="en-US" altLang="zh-CN" sz="3200" kern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39938" name="Rectangle 4"/>
          <p:cNvSpPr>
            <a:spLocks noChangeArrowheads="1"/>
          </p:cNvSpPr>
          <p:nvPr/>
        </p:nvSpPr>
        <p:spPr bwMode="auto">
          <a:xfrm>
            <a:off x="1023938" y="1106488"/>
            <a:ext cx="8215312" cy="250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30000"/>
              </a:lnSpc>
            </a:pPr>
            <a:r>
              <a:rPr lang="zh-CN" altLang="en-US" sz="4800" b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我们一起走过的敏捷之路</a:t>
            </a:r>
          </a:p>
          <a:p>
            <a:pPr algn="r">
              <a:lnSpc>
                <a:spcPct val="130000"/>
              </a:lnSpc>
            </a:pPr>
            <a:r>
              <a:rPr lang="en-US" altLang="zh-CN" sz="2600" b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--</a:t>
            </a:r>
            <a:r>
              <a:rPr lang="zh-CN" altLang="en-US" sz="2600" b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金融行业敏捷落地实例分享</a:t>
            </a:r>
          </a:p>
          <a:p>
            <a:pPr>
              <a:lnSpc>
                <a:spcPct val="130000"/>
              </a:lnSpc>
            </a:pPr>
            <a:endParaRPr lang="en-US" altLang="zh-CN" sz="2000" b="1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en-US" altLang="zh-CN" sz="2400" b="1">
              <a:solidFill>
                <a:srgbClr val="80808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939" name="Rectangle 4"/>
          <p:cNvSpPr>
            <a:spLocks noChangeArrowheads="1"/>
          </p:cNvSpPr>
          <p:nvPr/>
        </p:nvSpPr>
        <p:spPr bwMode="auto">
          <a:xfrm>
            <a:off x="4883150" y="4500563"/>
            <a:ext cx="4214813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r>
              <a:rPr lang="zh-CN" altLang="en-US" sz="2600" b="1">
                <a:solidFill>
                  <a:srgbClr val="FF9900"/>
                </a:solidFill>
                <a:latin typeface="微软雅黑" pitchFamily="34" charset="-122"/>
                <a:ea typeface="微软雅黑" pitchFamily="34" charset="-122"/>
              </a:rPr>
              <a:t>单超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0178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pic>
        <p:nvPicPr>
          <p:cNvPr id="50179" name="图片 4" descr="Comp_8025620383.jpg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8013" y="1120775"/>
            <a:ext cx="3330575" cy="498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6" descr="D:\work\my work\开发工作\需求开发\敏捷相关\敏捷材料\敏捷之路\L2\L2照片\看板图片\看板_old - 副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3" y="908050"/>
            <a:ext cx="9205912" cy="579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02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1203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5" name="Picture 5" descr="D:\work\my work\开发工作\需求开发\敏捷相关\敏捷材料\敏捷之路\L2\L2照片\看板图片\看板_new - 副本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475" y="1052513"/>
            <a:ext cx="9710738" cy="5056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6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2227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6" descr="D:\work\my work\开发工作\需求开发\敏捷相关\敏捷材料\敏捷之路\L2\L2照片\燃烧图\燃烧图_11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1204913"/>
            <a:ext cx="569436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0" name="Picture 6" descr="D:\work\my work\开发工作\需求开发\敏捷相关\敏捷材料\敏捷之路\L2\L2照片\回顾会议图\新建文件夹\跟踪项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50" y="3937000"/>
            <a:ext cx="5148263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1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3252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 rot="-727936">
            <a:off x="6946900" y="1900238"/>
            <a:ext cx="2708275" cy="457200"/>
          </a:xfrm>
          <a:prstGeom prst="rect">
            <a:avLst/>
          </a:prstGeom>
          <a:noFill/>
          <a:ln w="349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rgbClr val="F20000"/>
                </a:solidFill>
                <a:latin typeface="微软雅黑" pitchFamily="34" charset="-122"/>
                <a:ea typeface="微软雅黑" pitchFamily="34" charset="-122"/>
              </a:rPr>
              <a:t>进度透明！</a:t>
            </a:r>
          </a:p>
        </p:txBody>
      </p:sp>
      <p:sp>
        <p:nvSpPr>
          <p:cNvPr id="2" name="矩形 42"/>
          <p:cNvSpPr>
            <a:spLocks noChangeArrowheads="1"/>
          </p:cNvSpPr>
          <p:nvPr/>
        </p:nvSpPr>
        <p:spPr bwMode="auto">
          <a:xfrm rot="-727936">
            <a:off x="7010400" y="4732338"/>
            <a:ext cx="2708275" cy="457200"/>
          </a:xfrm>
          <a:prstGeom prst="rect">
            <a:avLst/>
          </a:prstGeom>
          <a:noFill/>
          <a:ln w="34925" algn="ctr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rgbClr val="F20000"/>
                </a:solidFill>
                <a:latin typeface="微软雅黑" pitchFamily="34" charset="-122"/>
                <a:ea typeface="微软雅黑" pitchFamily="34" charset="-122"/>
              </a:rPr>
              <a:t>问题及时跟进！</a:t>
            </a:r>
          </a:p>
        </p:txBody>
      </p:sp>
      <p:pic>
        <p:nvPicPr>
          <p:cNvPr id="53255" name="图片 4" descr="Comp_8017565234.jpg"/>
          <p:cNvPicPr>
            <a:picLocks noGrp="1"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50250" y="5575300"/>
            <a:ext cx="113030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内容占位符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38" y="1600200"/>
            <a:ext cx="65373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74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4275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54276" name="Text Box 3"/>
          <p:cNvSpPr txBox="1">
            <a:spLocks noChangeArrowheads="1"/>
          </p:cNvSpPr>
          <p:nvPr/>
        </p:nvSpPr>
        <p:spPr bwMode="auto">
          <a:xfrm>
            <a:off x="4651375" y="2608263"/>
            <a:ext cx="2216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测试前置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3"/>
          <p:cNvSpPr>
            <a:spLocks noChangeArrowheads="1"/>
          </p:cNvSpPr>
          <p:nvPr/>
        </p:nvSpPr>
        <p:spPr bwMode="auto">
          <a:xfrm>
            <a:off x="5580063" y="4168775"/>
            <a:ext cx="1989137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298" name="Rectangle 4"/>
          <p:cNvSpPr>
            <a:spLocks noChangeArrowheads="1"/>
          </p:cNvSpPr>
          <p:nvPr/>
        </p:nvSpPr>
        <p:spPr bwMode="auto">
          <a:xfrm>
            <a:off x="3624263" y="4657725"/>
            <a:ext cx="1955800" cy="431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299" name="Rectangle 5"/>
          <p:cNvSpPr>
            <a:spLocks noChangeArrowheads="1"/>
          </p:cNvSpPr>
          <p:nvPr/>
        </p:nvSpPr>
        <p:spPr bwMode="auto">
          <a:xfrm>
            <a:off x="1643063" y="5151438"/>
            <a:ext cx="1976437" cy="431800"/>
          </a:xfrm>
          <a:prstGeom prst="rect">
            <a:avLst/>
          </a:prstGeom>
          <a:gradFill rotWithShape="1">
            <a:gsLst>
              <a:gs pos="0">
                <a:schemeClr val="folHlink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00" name="AutoShape 6"/>
          <p:cNvSpPr>
            <a:spLocks noChangeArrowheads="1"/>
          </p:cNvSpPr>
          <p:nvPr/>
        </p:nvSpPr>
        <p:spPr bwMode="auto">
          <a:xfrm flipH="1">
            <a:off x="989013" y="4538663"/>
            <a:ext cx="2630487" cy="615950"/>
          </a:xfrm>
          <a:prstGeom prst="parallelogram">
            <a:avLst>
              <a:gd name="adj" fmla="val 106765"/>
            </a:avLst>
          </a:prstGeom>
          <a:gradFill rotWithShape="1">
            <a:gsLst>
              <a:gs pos="0">
                <a:srgbClr val="C7E374">
                  <a:alpha val="81998"/>
                </a:srgbClr>
              </a:gs>
              <a:gs pos="100000">
                <a:schemeClr val="folHlink">
                  <a:alpha val="50000"/>
                </a:scheme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01" name="AutoShape 7"/>
          <p:cNvSpPr>
            <a:spLocks noChangeArrowheads="1"/>
          </p:cNvSpPr>
          <p:nvPr/>
        </p:nvSpPr>
        <p:spPr bwMode="auto">
          <a:xfrm flipH="1">
            <a:off x="2952750" y="4029075"/>
            <a:ext cx="2632075" cy="646113"/>
          </a:xfrm>
          <a:prstGeom prst="parallelogram">
            <a:avLst>
              <a:gd name="adj" fmla="val 104389"/>
            </a:avLst>
          </a:prstGeom>
          <a:gradFill rotWithShape="1">
            <a:gsLst>
              <a:gs pos="0">
                <a:schemeClr val="accent1"/>
              </a:gs>
              <a:gs pos="100000">
                <a:srgbClr val="DAEEF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02" name="Freeform 8"/>
          <p:cNvSpPr>
            <a:spLocks/>
          </p:cNvSpPr>
          <p:nvPr/>
        </p:nvSpPr>
        <p:spPr bwMode="auto">
          <a:xfrm>
            <a:off x="2959100" y="4030663"/>
            <a:ext cx="665163" cy="1130300"/>
          </a:xfrm>
          <a:custGeom>
            <a:avLst/>
            <a:gdLst>
              <a:gd name="T0" fmla="*/ 0 w 201"/>
              <a:gd name="T1" fmla="*/ 510162 h 370"/>
              <a:gd name="T2" fmla="*/ 665163 w 201"/>
              <a:gd name="T3" fmla="*/ 1130300 h 370"/>
              <a:gd name="T4" fmla="*/ 665163 w 201"/>
              <a:gd name="T5" fmla="*/ 641522 h 370"/>
              <a:gd name="T6" fmla="*/ 0 w 201"/>
              <a:gd name="T7" fmla="*/ 0 h 370"/>
              <a:gd name="T8" fmla="*/ 0 w 201"/>
              <a:gd name="T9" fmla="*/ 510162 h 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"/>
              <a:gd name="T16" fmla="*/ 0 h 370"/>
              <a:gd name="T17" fmla="*/ 201 w 201"/>
              <a:gd name="T18" fmla="*/ 370 h 3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gradFill rotWithShape="1">
            <a:gsLst>
              <a:gs pos="0">
                <a:srgbClr val="576869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03" name="AutoShape 9"/>
          <p:cNvSpPr>
            <a:spLocks noChangeArrowheads="1"/>
          </p:cNvSpPr>
          <p:nvPr/>
        </p:nvSpPr>
        <p:spPr bwMode="auto">
          <a:xfrm flipH="1">
            <a:off x="4916488" y="3513138"/>
            <a:ext cx="2641600" cy="657225"/>
          </a:xfrm>
          <a:prstGeom prst="parallelogram">
            <a:avLst>
              <a:gd name="adj" fmla="val 99943"/>
            </a:avLst>
          </a:prstGeom>
          <a:gradFill rotWithShape="1">
            <a:gsLst>
              <a:gs pos="0">
                <a:schemeClr val="folHlink"/>
              </a:gs>
              <a:gs pos="100000">
                <a:srgbClr val="C8E476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04" name="Freeform 10"/>
          <p:cNvSpPr>
            <a:spLocks/>
          </p:cNvSpPr>
          <p:nvPr/>
        </p:nvSpPr>
        <p:spPr bwMode="auto">
          <a:xfrm>
            <a:off x="4913313" y="3508375"/>
            <a:ext cx="666750" cy="1163638"/>
          </a:xfrm>
          <a:custGeom>
            <a:avLst/>
            <a:gdLst>
              <a:gd name="T0" fmla="*/ 0 w 201"/>
              <a:gd name="T1" fmla="*/ 525210 h 370"/>
              <a:gd name="T2" fmla="*/ 666750 w 201"/>
              <a:gd name="T3" fmla="*/ 1163638 h 370"/>
              <a:gd name="T4" fmla="*/ 666750 w 201"/>
              <a:gd name="T5" fmla="*/ 660443 h 370"/>
              <a:gd name="T6" fmla="*/ 0 w 201"/>
              <a:gd name="T7" fmla="*/ 0 h 370"/>
              <a:gd name="T8" fmla="*/ 0 w 201"/>
              <a:gd name="T9" fmla="*/ 525210 h 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"/>
              <a:gd name="T16" fmla="*/ 0 h 370"/>
              <a:gd name="T17" fmla="*/ 201 w 201"/>
              <a:gd name="T18" fmla="*/ 370 h 3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gradFill rotWithShape="1">
            <a:gsLst>
              <a:gs pos="0">
                <a:srgbClr val="475E00"/>
              </a:gs>
              <a:gs pos="100000">
                <a:schemeClr val="folHlink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5305" name="Picture 11" descr="light_shadow"/>
          <p:cNvPicPr>
            <a:picLocks noChangeAspect="1" noChangeArrowheads="1"/>
          </p:cNvPicPr>
          <p:nvPr/>
        </p:nvPicPr>
        <p:blipFill>
          <a:blip r:embed="rId2">
            <a:lum bright="-76000" contrast="-4000"/>
            <a:grayscl/>
          </a:blip>
          <a:srcRect/>
          <a:stretch>
            <a:fillRect/>
          </a:stretch>
        </p:blipFill>
        <p:spPr bwMode="auto">
          <a:xfrm>
            <a:off x="1658938" y="4692650"/>
            <a:ext cx="10922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6" name="Picture 12" descr="circuler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5275" y="3732213"/>
            <a:ext cx="124777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61" name="Oval 13"/>
          <p:cNvSpPr>
            <a:spLocks noChangeArrowheads="1"/>
          </p:cNvSpPr>
          <p:nvPr/>
        </p:nvSpPr>
        <p:spPr bwMode="auto">
          <a:xfrm>
            <a:off x="1565275" y="3732213"/>
            <a:ext cx="1239838" cy="1143000"/>
          </a:xfrm>
          <a:prstGeom prst="ellipse">
            <a:avLst/>
          </a:prstGeom>
          <a:gradFill rotWithShape="1">
            <a:gsLst>
              <a:gs pos="0">
                <a:schemeClr val="folHlink">
                  <a:alpha val="45000"/>
                </a:schemeClr>
              </a:gs>
              <a:gs pos="50000">
                <a:srgbClr val="C7E374">
                  <a:alpha val="89999"/>
                </a:srgbClr>
              </a:gs>
              <a:gs pos="100000">
                <a:schemeClr val="folHlink">
                  <a:alpha val="4500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zh-CN" altLang="en-US" sz="1800"/>
          </a:p>
        </p:txBody>
      </p:sp>
      <p:sp>
        <p:nvSpPr>
          <p:cNvPr id="55308" name="Freeform 14"/>
          <p:cNvSpPr>
            <a:spLocks/>
          </p:cNvSpPr>
          <p:nvPr/>
        </p:nvSpPr>
        <p:spPr bwMode="auto">
          <a:xfrm>
            <a:off x="1693863" y="3756025"/>
            <a:ext cx="973137" cy="395288"/>
          </a:xfrm>
          <a:custGeom>
            <a:avLst/>
            <a:gdLst>
              <a:gd name="T0" fmla="*/ 958404 w 1321"/>
              <a:gd name="T1" fmla="*/ 222627 h 712"/>
              <a:gd name="T2" fmla="*/ 970190 w 1321"/>
              <a:gd name="T3" fmla="*/ 245389 h 712"/>
              <a:gd name="T4" fmla="*/ 973137 w 1321"/>
              <a:gd name="T5" fmla="*/ 267041 h 712"/>
              <a:gd name="T6" fmla="*/ 968717 w 1321"/>
              <a:gd name="T7" fmla="*/ 286473 h 712"/>
              <a:gd name="T8" fmla="*/ 956194 w 1321"/>
              <a:gd name="T9" fmla="*/ 305349 h 712"/>
              <a:gd name="T10" fmla="*/ 937040 w 1321"/>
              <a:gd name="T11" fmla="*/ 321449 h 712"/>
              <a:gd name="T12" fmla="*/ 912730 w 1321"/>
              <a:gd name="T13" fmla="*/ 335329 h 712"/>
              <a:gd name="T14" fmla="*/ 881054 w 1321"/>
              <a:gd name="T15" fmla="*/ 348653 h 712"/>
              <a:gd name="T16" fmla="*/ 844957 w 1321"/>
              <a:gd name="T17" fmla="*/ 360312 h 712"/>
              <a:gd name="T18" fmla="*/ 804440 w 1321"/>
              <a:gd name="T19" fmla="*/ 370305 h 712"/>
              <a:gd name="T20" fmla="*/ 759504 w 1321"/>
              <a:gd name="T21" fmla="*/ 379188 h 712"/>
              <a:gd name="T22" fmla="*/ 712357 w 1321"/>
              <a:gd name="T23" fmla="*/ 385295 h 712"/>
              <a:gd name="T24" fmla="*/ 660053 w 1321"/>
              <a:gd name="T25" fmla="*/ 390847 h 712"/>
              <a:gd name="T26" fmla="*/ 607013 w 1321"/>
              <a:gd name="T27" fmla="*/ 394178 h 712"/>
              <a:gd name="T28" fmla="*/ 585650 w 1321"/>
              <a:gd name="T29" fmla="*/ 395288 h 712"/>
              <a:gd name="T30" fmla="*/ 350653 w 1321"/>
              <a:gd name="T31" fmla="*/ 395288 h 712"/>
              <a:gd name="T32" fmla="*/ 347707 w 1321"/>
              <a:gd name="T33" fmla="*/ 395288 h 712"/>
              <a:gd name="T34" fmla="*/ 301297 w 1321"/>
              <a:gd name="T35" fmla="*/ 393067 h 712"/>
              <a:gd name="T36" fmla="*/ 256360 w 1321"/>
              <a:gd name="T37" fmla="*/ 390847 h 712"/>
              <a:gd name="T38" fmla="*/ 213633 w 1321"/>
              <a:gd name="T39" fmla="*/ 386405 h 712"/>
              <a:gd name="T40" fmla="*/ 173117 w 1321"/>
              <a:gd name="T41" fmla="*/ 382519 h 712"/>
              <a:gd name="T42" fmla="*/ 137020 w 1321"/>
              <a:gd name="T43" fmla="*/ 375857 h 712"/>
              <a:gd name="T44" fmla="*/ 103870 w 1321"/>
              <a:gd name="T45" fmla="*/ 368084 h 712"/>
              <a:gd name="T46" fmla="*/ 75140 w 1321"/>
              <a:gd name="T47" fmla="*/ 359757 h 712"/>
              <a:gd name="T48" fmla="*/ 49357 w 1321"/>
              <a:gd name="T49" fmla="*/ 349763 h 712"/>
              <a:gd name="T50" fmla="*/ 28730 w 1321"/>
              <a:gd name="T51" fmla="*/ 337549 h 712"/>
              <a:gd name="T52" fmla="*/ 13260 w 1321"/>
              <a:gd name="T53" fmla="*/ 323670 h 712"/>
              <a:gd name="T54" fmla="*/ 4420 w 1321"/>
              <a:gd name="T55" fmla="*/ 307570 h 712"/>
              <a:gd name="T56" fmla="*/ 0 w 1321"/>
              <a:gd name="T57" fmla="*/ 290914 h 712"/>
              <a:gd name="T58" fmla="*/ 0 w 1321"/>
              <a:gd name="T59" fmla="*/ 288694 h 712"/>
              <a:gd name="T60" fmla="*/ 2947 w 1321"/>
              <a:gd name="T61" fmla="*/ 270373 h 712"/>
              <a:gd name="T62" fmla="*/ 11787 w 1321"/>
              <a:gd name="T63" fmla="*/ 247610 h 712"/>
              <a:gd name="T64" fmla="*/ 37570 w 1321"/>
              <a:gd name="T65" fmla="*/ 205417 h 712"/>
              <a:gd name="T66" fmla="*/ 69247 w 1321"/>
              <a:gd name="T67" fmla="*/ 165999 h 712"/>
              <a:gd name="T68" fmla="*/ 108290 w 1321"/>
              <a:gd name="T69" fmla="*/ 130467 h 712"/>
              <a:gd name="T70" fmla="*/ 150280 w 1321"/>
              <a:gd name="T71" fmla="*/ 97712 h 712"/>
              <a:gd name="T72" fmla="*/ 198900 w 1321"/>
              <a:gd name="T73" fmla="*/ 69397 h 712"/>
              <a:gd name="T74" fmla="*/ 251203 w 1321"/>
              <a:gd name="T75" fmla="*/ 45525 h 712"/>
              <a:gd name="T76" fmla="*/ 305717 w 1321"/>
              <a:gd name="T77" fmla="*/ 26093 h 712"/>
              <a:gd name="T78" fmla="*/ 366123 w 1321"/>
              <a:gd name="T79" fmla="*/ 11659 h 712"/>
              <a:gd name="T80" fmla="*/ 428004 w 1321"/>
              <a:gd name="T81" fmla="*/ 3331 h 712"/>
              <a:gd name="T82" fmla="*/ 491357 w 1321"/>
              <a:gd name="T83" fmla="*/ 0 h 712"/>
              <a:gd name="T84" fmla="*/ 559130 w 1321"/>
              <a:gd name="T85" fmla="*/ 3331 h 712"/>
              <a:gd name="T86" fmla="*/ 623957 w 1321"/>
              <a:gd name="T87" fmla="*/ 12769 h 712"/>
              <a:gd name="T88" fmla="*/ 686573 w 1321"/>
              <a:gd name="T89" fmla="*/ 29425 h 712"/>
              <a:gd name="T90" fmla="*/ 744033 w 1321"/>
              <a:gd name="T91" fmla="*/ 49966 h 712"/>
              <a:gd name="T92" fmla="*/ 797074 w 1321"/>
              <a:gd name="T93" fmla="*/ 76060 h 712"/>
              <a:gd name="T94" fmla="*/ 846430 w 1321"/>
              <a:gd name="T95" fmla="*/ 107705 h 712"/>
              <a:gd name="T96" fmla="*/ 889894 w 1321"/>
              <a:gd name="T97" fmla="*/ 142126 h 712"/>
              <a:gd name="T98" fmla="*/ 926727 w 1321"/>
              <a:gd name="T99" fmla="*/ 180433 h 712"/>
              <a:gd name="T100" fmla="*/ 958404 w 1321"/>
              <a:gd name="T101" fmla="*/ 222627 h 7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321"/>
              <a:gd name="T154" fmla="*/ 0 h 712"/>
              <a:gd name="T155" fmla="*/ 1321 w 1321"/>
              <a:gd name="T156" fmla="*/ 712 h 7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folHlink">
                  <a:alpha val="17998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5309" name="Picture 15" descr="light_shadow"/>
          <p:cNvPicPr>
            <a:picLocks noChangeAspect="1" noChangeArrowheads="1"/>
          </p:cNvPicPr>
          <p:nvPr/>
        </p:nvPicPr>
        <p:blipFill>
          <a:blip r:embed="rId2">
            <a:lum bright="-76000" contrast="-4000"/>
            <a:grayscl/>
          </a:blip>
          <a:srcRect/>
          <a:stretch>
            <a:fillRect/>
          </a:stretch>
        </p:blipFill>
        <p:spPr bwMode="auto">
          <a:xfrm>
            <a:off x="3656013" y="4189413"/>
            <a:ext cx="109220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0" name="Picture 16" descr="circuler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2350" y="3228975"/>
            <a:ext cx="124777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65" name="Oval 17"/>
          <p:cNvSpPr>
            <a:spLocks noChangeArrowheads="1"/>
          </p:cNvSpPr>
          <p:nvPr/>
        </p:nvSpPr>
        <p:spPr bwMode="auto">
          <a:xfrm>
            <a:off x="3562350" y="3228975"/>
            <a:ext cx="1239838" cy="1143000"/>
          </a:xfrm>
          <a:prstGeom prst="ellipse">
            <a:avLst/>
          </a:prstGeom>
          <a:gradFill rotWithShape="1">
            <a:gsLst>
              <a:gs pos="0">
                <a:srgbClr val="313B3C">
                  <a:alpha val="89999"/>
                </a:srgbClr>
              </a:gs>
              <a:gs pos="50000">
                <a:schemeClr val="accent1">
                  <a:alpha val="45000"/>
                </a:schemeClr>
              </a:gs>
              <a:gs pos="100000">
                <a:srgbClr val="313B3C">
                  <a:alpha val="89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zh-CN" altLang="en-US" sz="1800"/>
          </a:p>
        </p:txBody>
      </p:sp>
      <p:sp>
        <p:nvSpPr>
          <p:cNvPr id="55314" name="Freeform 18"/>
          <p:cNvSpPr>
            <a:spLocks/>
          </p:cNvSpPr>
          <p:nvPr/>
        </p:nvSpPr>
        <p:spPr bwMode="auto">
          <a:xfrm>
            <a:off x="3690938" y="3252788"/>
            <a:ext cx="973137" cy="395287"/>
          </a:xfrm>
          <a:custGeom>
            <a:avLst/>
            <a:gdLst>
              <a:gd name="T0" fmla="*/ 958404 w 1321"/>
              <a:gd name="T1" fmla="*/ 222627 h 712"/>
              <a:gd name="T2" fmla="*/ 970190 w 1321"/>
              <a:gd name="T3" fmla="*/ 245389 h 712"/>
              <a:gd name="T4" fmla="*/ 973137 w 1321"/>
              <a:gd name="T5" fmla="*/ 267041 h 712"/>
              <a:gd name="T6" fmla="*/ 968717 w 1321"/>
              <a:gd name="T7" fmla="*/ 286472 h 712"/>
              <a:gd name="T8" fmla="*/ 956194 w 1321"/>
              <a:gd name="T9" fmla="*/ 305348 h 712"/>
              <a:gd name="T10" fmla="*/ 937040 w 1321"/>
              <a:gd name="T11" fmla="*/ 321448 h 712"/>
              <a:gd name="T12" fmla="*/ 912730 w 1321"/>
              <a:gd name="T13" fmla="*/ 335328 h 712"/>
              <a:gd name="T14" fmla="*/ 881054 w 1321"/>
              <a:gd name="T15" fmla="*/ 348652 h 712"/>
              <a:gd name="T16" fmla="*/ 844957 w 1321"/>
              <a:gd name="T17" fmla="*/ 360311 h 712"/>
              <a:gd name="T18" fmla="*/ 804440 w 1321"/>
              <a:gd name="T19" fmla="*/ 370304 h 712"/>
              <a:gd name="T20" fmla="*/ 759504 w 1321"/>
              <a:gd name="T21" fmla="*/ 379187 h 712"/>
              <a:gd name="T22" fmla="*/ 712357 w 1321"/>
              <a:gd name="T23" fmla="*/ 385294 h 712"/>
              <a:gd name="T24" fmla="*/ 660053 w 1321"/>
              <a:gd name="T25" fmla="*/ 390846 h 712"/>
              <a:gd name="T26" fmla="*/ 607013 w 1321"/>
              <a:gd name="T27" fmla="*/ 394177 h 712"/>
              <a:gd name="T28" fmla="*/ 585650 w 1321"/>
              <a:gd name="T29" fmla="*/ 395287 h 712"/>
              <a:gd name="T30" fmla="*/ 350653 w 1321"/>
              <a:gd name="T31" fmla="*/ 395287 h 712"/>
              <a:gd name="T32" fmla="*/ 347707 w 1321"/>
              <a:gd name="T33" fmla="*/ 395287 h 712"/>
              <a:gd name="T34" fmla="*/ 301297 w 1321"/>
              <a:gd name="T35" fmla="*/ 393066 h 712"/>
              <a:gd name="T36" fmla="*/ 256360 w 1321"/>
              <a:gd name="T37" fmla="*/ 390846 h 712"/>
              <a:gd name="T38" fmla="*/ 213633 w 1321"/>
              <a:gd name="T39" fmla="*/ 386404 h 712"/>
              <a:gd name="T40" fmla="*/ 173117 w 1321"/>
              <a:gd name="T41" fmla="*/ 382518 h 712"/>
              <a:gd name="T42" fmla="*/ 137020 w 1321"/>
              <a:gd name="T43" fmla="*/ 375856 h 712"/>
              <a:gd name="T44" fmla="*/ 103870 w 1321"/>
              <a:gd name="T45" fmla="*/ 368083 h 712"/>
              <a:gd name="T46" fmla="*/ 75140 w 1321"/>
              <a:gd name="T47" fmla="*/ 359756 h 712"/>
              <a:gd name="T48" fmla="*/ 49357 w 1321"/>
              <a:gd name="T49" fmla="*/ 349762 h 712"/>
              <a:gd name="T50" fmla="*/ 28730 w 1321"/>
              <a:gd name="T51" fmla="*/ 337548 h 712"/>
              <a:gd name="T52" fmla="*/ 13260 w 1321"/>
              <a:gd name="T53" fmla="*/ 323669 h 712"/>
              <a:gd name="T54" fmla="*/ 4420 w 1321"/>
              <a:gd name="T55" fmla="*/ 307569 h 712"/>
              <a:gd name="T56" fmla="*/ 0 w 1321"/>
              <a:gd name="T57" fmla="*/ 290914 h 712"/>
              <a:gd name="T58" fmla="*/ 0 w 1321"/>
              <a:gd name="T59" fmla="*/ 288693 h 712"/>
              <a:gd name="T60" fmla="*/ 2947 w 1321"/>
              <a:gd name="T61" fmla="*/ 270372 h 712"/>
              <a:gd name="T62" fmla="*/ 11787 w 1321"/>
              <a:gd name="T63" fmla="*/ 247610 h 712"/>
              <a:gd name="T64" fmla="*/ 37570 w 1321"/>
              <a:gd name="T65" fmla="*/ 205416 h 712"/>
              <a:gd name="T66" fmla="*/ 69247 w 1321"/>
              <a:gd name="T67" fmla="*/ 165998 h 712"/>
              <a:gd name="T68" fmla="*/ 108290 w 1321"/>
              <a:gd name="T69" fmla="*/ 130467 h 712"/>
              <a:gd name="T70" fmla="*/ 150280 w 1321"/>
              <a:gd name="T71" fmla="*/ 97711 h 712"/>
              <a:gd name="T72" fmla="*/ 198900 w 1321"/>
              <a:gd name="T73" fmla="*/ 69397 h 712"/>
              <a:gd name="T74" fmla="*/ 251203 w 1321"/>
              <a:gd name="T75" fmla="*/ 45525 h 712"/>
              <a:gd name="T76" fmla="*/ 305717 w 1321"/>
              <a:gd name="T77" fmla="*/ 26093 h 712"/>
              <a:gd name="T78" fmla="*/ 366123 w 1321"/>
              <a:gd name="T79" fmla="*/ 11659 h 712"/>
              <a:gd name="T80" fmla="*/ 428004 w 1321"/>
              <a:gd name="T81" fmla="*/ 3331 h 712"/>
              <a:gd name="T82" fmla="*/ 491357 w 1321"/>
              <a:gd name="T83" fmla="*/ 0 h 712"/>
              <a:gd name="T84" fmla="*/ 559130 w 1321"/>
              <a:gd name="T85" fmla="*/ 3331 h 712"/>
              <a:gd name="T86" fmla="*/ 623957 w 1321"/>
              <a:gd name="T87" fmla="*/ 12769 h 712"/>
              <a:gd name="T88" fmla="*/ 686573 w 1321"/>
              <a:gd name="T89" fmla="*/ 29424 h 712"/>
              <a:gd name="T90" fmla="*/ 744033 w 1321"/>
              <a:gd name="T91" fmla="*/ 49966 h 712"/>
              <a:gd name="T92" fmla="*/ 797074 w 1321"/>
              <a:gd name="T93" fmla="*/ 76059 h 712"/>
              <a:gd name="T94" fmla="*/ 846430 w 1321"/>
              <a:gd name="T95" fmla="*/ 107705 h 712"/>
              <a:gd name="T96" fmla="*/ 889894 w 1321"/>
              <a:gd name="T97" fmla="*/ 142126 h 712"/>
              <a:gd name="T98" fmla="*/ 926727 w 1321"/>
              <a:gd name="T99" fmla="*/ 180433 h 712"/>
              <a:gd name="T100" fmla="*/ 958404 w 1321"/>
              <a:gd name="T101" fmla="*/ 222627 h 7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321"/>
              <a:gd name="T154" fmla="*/ 0 h 712"/>
              <a:gd name="T155" fmla="*/ 1321 w 1321"/>
              <a:gd name="T156" fmla="*/ 712 h 7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alpha val="17998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5315" name="Picture 19" descr="light_shadow"/>
          <p:cNvPicPr>
            <a:picLocks noChangeAspect="1" noChangeArrowheads="1"/>
          </p:cNvPicPr>
          <p:nvPr/>
        </p:nvPicPr>
        <p:blipFill>
          <a:blip r:embed="rId2">
            <a:lum bright="-76000" contrast="-4000"/>
            <a:grayscl/>
          </a:blip>
          <a:srcRect/>
          <a:stretch>
            <a:fillRect/>
          </a:stretch>
        </p:blipFill>
        <p:spPr bwMode="auto">
          <a:xfrm>
            <a:off x="5737225" y="3702050"/>
            <a:ext cx="1092200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16" name="Picture 20" descr="circuler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1975" y="2741613"/>
            <a:ext cx="1249363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469" name="Oval 21"/>
          <p:cNvSpPr>
            <a:spLocks noChangeArrowheads="1"/>
          </p:cNvSpPr>
          <p:nvPr/>
        </p:nvSpPr>
        <p:spPr bwMode="auto">
          <a:xfrm>
            <a:off x="5641975" y="2741613"/>
            <a:ext cx="1239838" cy="1143000"/>
          </a:xfrm>
          <a:prstGeom prst="ellipse">
            <a:avLst/>
          </a:prstGeom>
          <a:gradFill rotWithShape="1">
            <a:gsLst>
              <a:gs pos="0">
                <a:srgbClr val="283600">
                  <a:alpha val="89999"/>
                </a:srgbClr>
              </a:gs>
              <a:gs pos="50000">
                <a:schemeClr val="folHlink">
                  <a:alpha val="45000"/>
                </a:schemeClr>
              </a:gs>
              <a:gs pos="100000">
                <a:srgbClr val="283600">
                  <a:alpha val="89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zh-CN" altLang="en-US" sz="1800"/>
          </a:p>
        </p:txBody>
      </p:sp>
      <p:sp>
        <p:nvSpPr>
          <p:cNvPr id="55320" name="Freeform 22"/>
          <p:cNvSpPr>
            <a:spLocks/>
          </p:cNvSpPr>
          <p:nvPr/>
        </p:nvSpPr>
        <p:spPr bwMode="auto">
          <a:xfrm>
            <a:off x="5772150" y="2765425"/>
            <a:ext cx="973138" cy="395288"/>
          </a:xfrm>
          <a:custGeom>
            <a:avLst/>
            <a:gdLst>
              <a:gd name="T0" fmla="*/ 958405 w 1321"/>
              <a:gd name="T1" fmla="*/ 222627 h 712"/>
              <a:gd name="T2" fmla="*/ 970191 w 1321"/>
              <a:gd name="T3" fmla="*/ 245389 h 712"/>
              <a:gd name="T4" fmla="*/ 973138 w 1321"/>
              <a:gd name="T5" fmla="*/ 267041 h 712"/>
              <a:gd name="T6" fmla="*/ 968718 w 1321"/>
              <a:gd name="T7" fmla="*/ 286473 h 712"/>
              <a:gd name="T8" fmla="*/ 956195 w 1321"/>
              <a:gd name="T9" fmla="*/ 305349 h 712"/>
              <a:gd name="T10" fmla="*/ 937041 w 1321"/>
              <a:gd name="T11" fmla="*/ 321449 h 712"/>
              <a:gd name="T12" fmla="*/ 912731 w 1321"/>
              <a:gd name="T13" fmla="*/ 335329 h 712"/>
              <a:gd name="T14" fmla="*/ 881055 w 1321"/>
              <a:gd name="T15" fmla="*/ 348653 h 712"/>
              <a:gd name="T16" fmla="*/ 844958 w 1321"/>
              <a:gd name="T17" fmla="*/ 360312 h 712"/>
              <a:gd name="T18" fmla="*/ 804441 w 1321"/>
              <a:gd name="T19" fmla="*/ 370305 h 712"/>
              <a:gd name="T20" fmla="*/ 759504 w 1321"/>
              <a:gd name="T21" fmla="*/ 379188 h 712"/>
              <a:gd name="T22" fmla="*/ 712358 w 1321"/>
              <a:gd name="T23" fmla="*/ 385295 h 712"/>
              <a:gd name="T24" fmla="*/ 660054 w 1321"/>
              <a:gd name="T25" fmla="*/ 390847 h 712"/>
              <a:gd name="T26" fmla="*/ 607014 w 1321"/>
              <a:gd name="T27" fmla="*/ 394178 h 712"/>
              <a:gd name="T28" fmla="*/ 585651 w 1321"/>
              <a:gd name="T29" fmla="*/ 395288 h 712"/>
              <a:gd name="T30" fmla="*/ 350654 w 1321"/>
              <a:gd name="T31" fmla="*/ 395288 h 712"/>
              <a:gd name="T32" fmla="*/ 347707 w 1321"/>
              <a:gd name="T33" fmla="*/ 395288 h 712"/>
              <a:gd name="T34" fmla="*/ 301297 w 1321"/>
              <a:gd name="T35" fmla="*/ 393067 h 712"/>
              <a:gd name="T36" fmla="*/ 256360 w 1321"/>
              <a:gd name="T37" fmla="*/ 390847 h 712"/>
              <a:gd name="T38" fmla="*/ 213634 w 1321"/>
              <a:gd name="T39" fmla="*/ 386405 h 712"/>
              <a:gd name="T40" fmla="*/ 173117 w 1321"/>
              <a:gd name="T41" fmla="*/ 382519 h 712"/>
              <a:gd name="T42" fmla="*/ 137020 w 1321"/>
              <a:gd name="T43" fmla="*/ 375857 h 712"/>
              <a:gd name="T44" fmla="*/ 103870 w 1321"/>
              <a:gd name="T45" fmla="*/ 368084 h 712"/>
              <a:gd name="T46" fmla="*/ 75140 w 1321"/>
              <a:gd name="T47" fmla="*/ 359757 h 712"/>
              <a:gd name="T48" fmla="*/ 49357 w 1321"/>
              <a:gd name="T49" fmla="*/ 349763 h 712"/>
              <a:gd name="T50" fmla="*/ 28730 w 1321"/>
              <a:gd name="T51" fmla="*/ 337549 h 712"/>
              <a:gd name="T52" fmla="*/ 13260 w 1321"/>
              <a:gd name="T53" fmla="*/ 323670 h 712"/>
              <a:gd name="T54" fmla="*/ 4420 w 1321"/>
              <a:gd name="T55" fmla="*/ 307570 h 712"/>
              <a:gd name="T56" fmla="*/ 0 w 1321"/>
              <a:gd name="T57" fmla="*/ 290914 h 712"/>
              <a:gd name="T58" fmla="*/ 0 w 1321"/>
              <a:gd name="T59" fmla="*/ 288694 h 712"/>
              <a:gd name="T60" fmla="*/ 2947 w 1321"/>
              <a:gd name="T61" fmla="*/ 270373 h 712"/>
              <a:gd name="T62" fmla="*/ 11787 w 1321"/>
              <a:gd name="T63" fmla="*/ 247610 h 712"/>
              <a:gd name="T64" fmla="*/ 37570 w 1321"/>
              <a:gd name="T65" fmla="*/ 205417 h 712"/>
              <a:gd name="T66" fmla="*/ 69247 w 1321"/>
              <a:gd name="T67" fmla="*/ 165999 h 712"/>
              <a:gd name="T68" fmla="*/ 108290 w 1321"/>
              <a:gd name="T69" fmla="*/ 130467 h 712"/>
              <a:gd name="T70" fmla="*/ 150280 w 1321"/>
              <a:gd name="T71" fmla="*/ 97712 h 712"/>
              <a:gd name="T72" fmla="*/ 198900 w 1321"/>
              <a:gd name="T73" fmla="*/ 69397 h 712"/>
              <a:gd name="T74" fmla="*/ 251204 w 1321"/>
              <a:gd name="T75" fmla="*/ 45525 h 712"/>
              <a:gd name="T76" fmla="*/ 305717 w 1321"/>
              <a:gd name="T77" fmla="*/ 26093 h 712"/>
              <a:gd name="T78" fmla="*/ 366124 w 1321"/>
              <a:gd name="T79" fmla="*/ 11659 h 712"/>
              <a:gd name="T80" fmla="*/ 428004 w 1321"/>
              <a:gd name="T81" fmla="*/ 3331 h 712"/>
              <a:gd name="T82" fmla="*/ 491357 w 1321"/>
              <a:gd name="T83" fmla="*/ 0 h 712"/>
              <a:gd name="T84" fmla="*/ 559131 w 1321"/>
              <a:gd name="T85" fmla="*/ 3331 h 712"/>
              <a:gd name="T86" fmla="*/ 623957 w 1321"/>
              <a:gd name="T87" fmla="*/ 12769 h 712"/>
              <a:gd name="T88" fmla="*/ 686574 w 1321"/>
              <a:gd name="T89" fmla="*/ 29425 h 712"/>
              <a:gd name="T90" fmla="*/ 744034 w 1321"/>
              <a:gd name="T91" fmla="*/ 49966 h 712"/>
              <a:gd name="T92" fmla="*/ 797074 w 1321"/>
              <a:gd name="T93" fmla="*/ 76060 h 712"/>
              <a:gd name="T94" fmla="*/ 846431 w 1321"/>
              <a:gd name="T95" fmla="*/ 107705 h 712"/>
              <a:gd name="T96" fmla="*/ 889895 w 1321"/>
              <a:gd name="T97" fmla="*/ 142126 h 712"/>
              <a:gd name="T98" fmla="*/ 926728 w 1321"/>
              <a:gd name="T99" fmla="*/ 180433 h 712"/>
              <a:gd name="T100" fmla="*/ 958405 w 1321"/>
              <a:gd name="T101" fmla="*/ 222627 h 7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321"/>
              <a:gd name="T154" fmla="*/ 0 h 712"/>
              <a:gd name="T155" fmla="*/ 1321 w 1321"/>
              <a:gd name="T156" fmla="*/ 712 h 7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folHlink">
                  <a:alpha val="17998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1" name="Text Box 23"/>
          <p:cNvSpPr txBox="1">
            <a:spLocks noChangeArrowheads="1"/>
          </p:cNvSpPr>
          <p:nvPr/>
        </p:nvSpPr>
        <p:spPr bwMode="auto">
          <a:xfrm>
            <a:off x="1652588" y="4144963"/>
            <a:ext cx="11715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Arial" charset="0"/>
              <a:buNone/>
            </a:pPr>
            <a:r>
              <a:rPr lang="zh-CN" altLang="en-US" sz="1400" b="1"/>
              <a:t>环境不给力</a:t>
            </a:r>
          </a:p>
        </p:txBody>
      </p:sp>
      <p:sp>
        <p:nvSpPr>
          <p:cNvPr id="55322" name="Text Box 24"/>
          <p:cNvSpPr txBox="1">
            <a:spLocks noChangeArrowheads="1"/>
          </p:cNvSpPr>
          <p:nvPr/>
        </p:nvSpPr>
        <p:spPr bwMode="auto">
          <a:xfrm>
            <a:off x="3603625" y="3624263"/>
            <a:ext cx="124618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Arial" charset="0"/>
              <a:buNone/>
            </a:pPr>
            <a:r>
              <a:rPr lang="zh-CN" altLang="en-US" sz="1400" b="1"/>
              <a:t>需求太复杂</a:t>
            </a:r>
          </a:p>
        </p:txBody>
      </p:sp>
      <p:sp>
        <p:nvSpPr>
          <p:cNvPr id="55323" name="Text Box 25"/>
          <p:cNvSpPr txBox="1">
            <a:spLocks noChangeArrowheads="1"/>
          </p:cNvSpPr>
          <p:nvPr/>
        </p:nvSpPr>
        <p:spPr bwMode="auto">
          <a:xfrm>
            <a:off x="5710238" y="3063875"/>
            <a:ext cx="1247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Arial" charset="0"/>
              <a:buNone/>
            </a:pPr>
            <a:r>
              <a:rPr lang="zh-CN" altLang="en-US" sz="1400" b="1"/>
              <a:t>思路跟不上</a:t>
            </a:r>
          </a:p>
        </p:txBody>
      </p:sp>
      <p:sp>
        <p:nvSpPr>
          <p:cNvPr id="55324" name="Text Box 26"/>
          <p:cNvSpPr txBox="1">
            <a:spLocks noChangeArrowheads="1"/>
          </p:cNvSpPr>
          <p:nvPr/>
        </p:nvSpPr>
        <p:spPr bwMode="auto">
          <a:xfrm>
            <a:off x="1719263" y="5353050"/>
            <a:ext cx="1831975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Clr>
                <a:srgbClr val="1C1C1C"/>
              </a:buClr>
              <a:buFont typeface="Arial" charset="0"/>
              <a:buChar char="•"/>
            </a:pPr>
            <a:r>
              <a:rPr lang="zh-CN" altLang="en-US" sz="1200">
                <a:solidFill>
                  <a:schemeClr val="tx2"/>
                </a:solidFill>
              </a:rPr>
              <a:t>业务核心在数据库层，关联性太强，公用的环境可用性差</a:t>
            </a:r>
            <a:endParaRPr lang="zh-CN" altLang="en-US" sz="1200">
              <a:solidFill>
                <a:srgbClr val="333333"/>
              </a:solidFill>
            </a:endParaRPr>
          </a:p>
        </p:txBody>
      </p:sp>
      <p:sp>
        <p:nvSpPr>
          <p:cNvPr id="55325" name="Text Box 27"/>
          <p:cNvSpPr txBox="1">
            <a:spLocks noChangeArrowheads="1"/>
          </p:cNvSpPr>
          <p:nvPr/>
        </p:nvSpPr>
        <p:spPr bwMode="auto">
          <a:xfrm>
            <a:off x="3694113" y="4876800"/>
            <a:ext cx="18859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Clr>
                <a:srgbClr val="1C1C1C"/>
              </a:buClr>
              <a:buFont typeface="Arial" charset="0"/>
              <a:buChar char="•"/>
            </a:pPr>
            <a:r>
              <a:rPr lang="zh-CN" altLang="en-US" sz="1200">
                <a:solidFill>
                  <a:srgbClr val="333333"/>
                </a:solidFill>
              </a:rPr>
              <a:t>需求涉及案例多，流程长，很多都是后台数据性的验证。有时候还需要大批量测试</a:t>
            </a:r>
          </a:p>
        </p:txBody>
      </p:sp>
      <p:sp>
        <p:nvSpPr>
          <p:cNvPr id="55326" name="Text Box 28"/>
          <p:cNvSpPr txBox="1">
            <a:spLocks noChangeArrowheads="1"/>
          </p:cNvSpPr>
          <p:nvPr/>
        </p:nvSpPr>
        <p:spPr bwMode="auto">
          <a:xfrm>
            <a:off x="5632450" y="4505325"/>
            <a:ext cx="19081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Clr>
                <a:srgbClr val="1C1C1C"/>
              </a:buClr>
              <a:buFont typeface="Arial" charset="0"/>
              <a:buChar char="•"/>
            </a:pPr>
            <a:r>
              <a:rPr lang="zh-CN" altLang="en-US" sz="1200">
                <a:solidFill>
                  <a:srgbClr val="333333"/>
                </a:solidFill>
              </a:rPr>
              <a:t>开发人员的思路和测试是不同的，设计的案例，不如测试设计的全面。效果也不如专业测试来的好</a:t>
            </a:r>
          </a:p>
        </p:txBody>
      </p:sp>
      <p:grpSp>
        <p:nvGrpSpPr>
          <p:cNvPr id="55327" name="Group 29"/>
          <p:cNvGrpSpPr>
            <a:grpSpLocks/>
          </p:cNvGrpSpPr>
          <p:nvPr/>
        </p:nvGrpSpPr>
        <p:grpSpPr bwMode="auto">
          <a:xfrm rot="-1297425" flipH="1" flipV="1">
            <a:off x="1636713" y="4570413"/>
            <a:ext cx="1150937" cy="254000"/>
            <a:chOff x="0" y="0"/>
            <a:chExt cx="893" cy="246"/>
          </a:xfrm>
        </p:grpSpPr>
        <p:grpSp>
          <p:nvGrpSpPr>
            <p:cNvPr id="55376" name="Group 30"/>
            <p:cNvGrpSpPr>
              <a:grpSpLocks/>
            </p:cNvGrpSpPr>
            <p:nvPr/>
          </p:nvGrpSpPr>
          <p:grpSpPr bwMode="auto">
            <a:xfrm>
              <a:off x="0" y="0"/>
              <a:ext cx="743" cy="185"/>
              <a:chOff x="0" y="0"/>
              <a:chExt cx="1118" cy="279"/>
            </a:xfrm>
          </p:grpSpPr>
          <p:sp>
            <p:nvSpPr>
              <p:cNvPr id="55382" name="AutoShape 31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83" name="AutoShape 32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84" name="AutoShape 33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85" name="AutoShape 34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55377" name="Group 35"/>
            <p:cNvGrpSpPr>
              <a:grpSpLocks/>
            </p:cNvGrpSpPr>
            <p:nvPr/>
          </p:nvGrpSpPr>
          <p:grpSpPr bwMode="auto">
            <a:xfrm rot="1353540">
              <a:off x="150" y="60"/>
              <a:ext cx="743" cy="186"/>
              <a:chOff x="0" y="0"/>
              <a:chExt cx="1118" cy="279"/>
            </a:xfrm>
          </p:grpSpPr>
          <p:sp>
            <p:nvSpPr>
              <p:cNvPr id="55378" name="AutoShape 36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9" name="AutoShape 37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80" name="AutoShape 38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3922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81" name="AutoShape 39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chemeClr val="bg1">
                  <a:alpha val="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grpSp>
        <p:nvGrpSpPr>
          <p:cNvPr id="55328" name="Group 40"/>
          <p:cNvGrpSpPr>
            <a:grpSpLocks/>
          </p:cNvGrpSpPr>
          <p:nvPr/>
        </p:nvGrpSpPr>
        <p:grpSpPr bwMode="auto">
          <a:xfrm rot="-1297425" flipH="1" flipV="1">
            <a:off x="3686175" y="4095750"/>
            <a:ext cx="1149350" cy="254000"/>
            <a:chOff x="0" y="0"/>
            <a:chExt cx="893" cy="246"/>
          </a:xfrm>
        </p:grpSpPr>
        <p:grpSp>
          <p:nvGrpSpPr>
            <p:cNvPr id="55366" name="Group 41"/>
            <p:cNvGrpSpPr>
              <a:grpSpLocks/>
            </p:cNvGrpSpPr>
            <p:nvPr/>
          </p:nvGrpSpPr>
          <p:grpSpPr bwMode="auto">
            <a:xfrm>
              <a:off x="0" y="0"/>
              <a:ext cx="743" cy="185"/>
              <a:chOff x="0" y="0"/>
              <a:chExt cx="1118" cy="279"/>
            </a:xfrm>
          </p:grpSpPr>
          <p:sp>
            <p:nvSpPr>
              <p:cNvPr id="55372" name="AutoShape 42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3" name="AutoShape 43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4" name="AutoShape 44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5" name="AutoShape 45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55367" name="Group 46"/>
            <p:cNvGrpSpPr>
              <a:grpSpLocks/>
            </p:cNvGrpSpPr>
            <p:nvPr/>
          </p:nvGrpSpPr>
          <p:grpSpPr bwMode="auto">
            <a:xfrm rot="1353540">
              <a:off x="150" y="60"/>
              <a:ext cx="743" cy="186"/>
              <a:chOff x="0" y="0"/>
              <a:chExt cx="1118" cy="279"/>
            </a:xfrm>
          </p:grpSpPr>
          <p:sp>
            <p:nvSpPr>
              <p:cNvPr id="55368" name="AutoShape 47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9" name="AutoShape 48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0" name="AutoShape 49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71" name="AutoShape 50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grpSp>
        <p:nvGrpSpPr>
          <p:cNvPr id="55329" name="Group 51"/>
          <p:cNvGrpSpPr>
            <a:grpSpLocks/>
          </p:cNvGrpSpPr>
          <p:nvPr/>
        </p:nvGrpSpPr>
        <p:grpSpPr bwMode="auto">
          <a:xfrm rot="-1297425" flipH="1" flipV="1">
            <a:off x="5689600" y="3592513"/>
            <a:ext cx="1149350" cy="254000"/>
            <a:chOff x="0" y="0"/>
            <a:chExt cx="893" cy="246"/>
          </a:xfrm>
        </p:grpSpPr>
        <p:grpSp>
          <p:nvGrpSpPr>
            <p:cNvPr id="55356" name="Group 52"/>
            <p:cNvGrpSpPr>
              <a:grpSpLocks/>
            </p:cNvGrpSpPr>
            <p:nvPr/>
          </p:nvGrpSpPr>
          <p:grpSpPr bwMode="auto">
            <a:xfrm>
              <a:off x="0" y="0"/>
              <a:ext cx="743" cy="185"/>
              <a:chOff x="0" y="0"/>
              <a:chExt cx="1118" cy="279"/>
            </a:xfrm>
          </p:grpSpPr>
          <p:sp>
            <p:nvSpPr>
              <p:cNvPr id="55362" name="AutoShape 53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3" name="AutoShape 54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4" name="AutoShape 55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5" name="AutoShape 56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55357" name="Group 57"/>
            <p:cNvGrpSpPr>
              <a:grpSpLocks/>
            </p:cNvGrpSpPr>
            <p:nvPr/>
          </p:nvGrpSpPr>
          <p:grpSpPr bwMode="auto">
            <a:xfrm rot="1353540">
              <a:off x="150" y="60"/>
              <a:ext cx="743" cy="186"/>
              <a:chOff x="0" y="0"/>
              <a:chExt cx="1118" cy="279"/>
            </a:xfrm>
          </p:grpSpPr>
          <p:sp>
            <p:nvSpPr>
              <p:cNvPr id="55358" name="AutoShape 58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9" name="AutoShape 59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0" name="AutoShape 60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61" name="AutoShape 61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sp>
        <p:nvSpPr>
          <p:cNvPr id="55330" name="Rectangle 63"/>
          <p:cNvSpPr>
            <a:spLocks noChangeArrowheads="1"/>
          </p:cNvSpPr>
          <p:nvPr/>
        </p:nvSpPr>
        <p:spPr bwMode="auto">
          <a:xfrm>
            <a:off x="7581900" y="3640138"/>
            <a:ext cx="1989138" cy="431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31" name="AutoShape 64"/>
          <p:cNvSpPr>
            <a:spLocks noChangeArrowheads="1"/>
          </p:cNvSpPr>
          <p:nvPr/>
        </p:nvSpPr>
        <p:spPr bwMode="auto">
          <a:xfrm flipH="1">
            <a:off x="6905625" y="3019425"/>
            <a:ext cx="2641600" cy="657225"/>
          </a:xfrm>
          <a:prstGeom prst="parallelogram">
            <a:avLst>
              <a:gd name="adj" fmla="val 99943"/>
            </a:avLst>
          </a:prstGeom>
          <a:gradFill rotWithShape="1">
            <a:gsLst>
              <a:gs pos="0">
                <a:schemeClr val="accent1"/>
              </a:gs>
              <a:gs pos="100000">
                <a:srgbClr val="DAEEF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55332" name="Freeform 65"/>
          <p:cNvSpPr>
            <a:spLocks/>
          </p:cNvSpPr>
          <p:nvPr/>
        </p:nvSpPr>
        <p:spPr bwMode="auto">
          <a:xfrm>
            <a:off x="6900863" y="3014663"/>
            <a:ext cx="668337" cy="1163637"/>
          </a:xfrm>
          <a:custGeom>
            <a:avLst/>
            <a:gdLst>
              <a:gd name="T0" fmla="*/ 0 w 201"/>
              <a:gd name="T1" fmla="*/ 525209 h 370"/>
              <a:gd name="T2" fmla="*/ 668337 w 201"/>
              <a:gd name="T3" fmla="*/ 1163637 h 370"/>
              <a:gd name="T4" fmla="*/ 668337 w 201"/>
              <a:gd name="T5" fmla="*/ 660443 h 370"/>
              <a:gd name="T6" fmla="*/ 0 w 201"/>
              <a:gd name="T7" fmla="*/ 0 h 370"/>
              <a:gd name="T8" fmla="*/ 0 w 201"/>
              <a:gd name="T9" fmla="*/ 525209 h 3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1"/>
              <a:gd name="T16" fmla="*/ 0 h 370"/>
              <a:gd name="T17" fmla="*/ 201 w 201"/>
              <a:gd name="T18" fmla="*/ 370 h 37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1" h="370">
                <a:moveTo>
                  <a:pt x="0" y="167"/>
                </a:moveTo>
                <a:lnTo>
                  <a:pt x="201" y="370"/>
                </a:lnTo>
                <a:lnTo>
                  <a:pt x="201" y="210"/>
                </a:lnTo>
                <a:lnTo>
                  <a:pt x="0" y="0"/>
                </a:lnTo>
                <a:lnTo>
                  <a:pt x="0" y="167"/>
                </a:lnTo>
                <a:close/>
              </a:path>
            </a:pathLst>
          </a:custGeom>
          <a:gradFill rotWithShape="1">
            <a:gsLst>
              <a:gs pos="0">
                <a:srgbClr val="576869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55333" name="Picture 66" descr="light_shadow"/>
          <p:cNvPicPr>
            <a:picLocks noChangeAspect="1" noChangeArrowheads="1"/>
          </p:cNvPicPr>
          <p:nvPr/>
        </p:nvPicPr>
        <p:blipFill>
          <a:blip r:embed="rId2">
            <a:lum bright="-76000" contrast="-4000"/>
            <a:grayscl/>
          </a:blip>
          <a:srcRect/>
          <a:stretch>
            <a:fillRect/>
          </a:stretch>
        </p:blipFill>
        <p:spPr bwMode="auto">
          <a:xfrm>
            <a:off x="7724775" y="3208338"/>
            <a:ext cx="1092200" cy="28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34" name="Picture 67" descr="circuler_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31113" y="2247900"/>
            <a:ext cx="1247775" cy="11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4515" name="Oval 68"/>
          <p:cNvSpPr>
            <a:spLocks noChangeArrowheads="1"/>
          </p:cNvSpPr>
          <p:nvPr/>
        </p:nvSpPr>
        <p:spPr bwMode="auto">
          <a:xfrm>
            <a:off x="7659688" y="2271713"/>
            <a:ext cx="1239837" cy="1143000"/>
          </a:xfrm>
          <a:prstGeom prst="ellipse">
            <a:avLst/>
          </a:prstGeom>
          <a:gradFill rotWithShape="1">
            <a:gsLst>
              <a:gs pos="0">
                <a:srgbClr val="313B3C">
                  <a:alpha val="89999"/>
                </a:srgbClr>
              </a:gs>
              <a:gs pos="50000">
                <a:schemeClr val="accent1">
                  <a:alpha val="45000"/>
                </a:schemeClr>
              </a:gs>
              <a:gs pos="100000">
                <a:srgbClr val="313B3C">
                  <a:alpha val="89999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  <a:defRPr/>
            </a:pPr>
            <a:endParaRPr lang="zh-CN" altLang="en-US" sz="1800"/>
          </a:p>
        </p:txBody>
      </p:sp>
      <p:sp>
        <p:nvSpPr>
          <p:cNvPr id="55338" name="Freeform 69"/>
          <p:cNvSpPr>
            <a:spLocks/>
          </p:cNvSpPr>
          <p:nvPr/>
        </p:nvSpPr>
        <p:spPr bwMode="auto">
          <a:xfrm>
            <a:off x="7737475" y="2271713"/>
            <a:ext cx="973138" cy="395287"/>
          </a:xfrm>
          <a:custGeom>
            <a:avLst/>
            <a:gdLst>
              <a:gd name="T0" fmla="*/ 958405 w 1321"/>
              <a:gd name="T1" fmla="*/ 222627 h 712"/>
              <a:gd name="T2" fmla="*/ 970191 w 1321"/>
              <a:gd name="T3" fmla="*/ 245389 h 712"/>
              <a:gd name="T4" fmla="*/ 973138 w 1321"/>
              <a:gd name="T5" fmla="*/ 267041 h 712"/>
              <a:gd name="T6" fmla="*/ 968718 w 1321"/>
              <a:gd name="T7" fmla="*/ 286472 h 712"/>
              <a:gd name="T8" fmla="*/ 956195 w 1321"/>
              <a:gd name="T9" fmla="*/ 305348 h 712"/>
              <a:gd name="T10" fmla="*/ 937041 w 1321"/>
              <a:gd name="T11" fmla="*/ 321448 h 712"/>
              <a:gd name="T12" fmla="*/ 912731 w 1321"/>
              <a:gd name="T13" fmla="*/ 335328 h 712"/>
              <a:gd name="T14" fmla="*/ 881055 w 1321"/>
              <a:gd name="T15" fmla="*/ 348652 h 712"/>
              <a:gd name="T16" fmla="*/ 844958 w 1321"/>
              <a:gd name="T17" fmla="*/ 360311 h 712"/>
              <a:gd name="T18" fmla="*/ 804441 w 1321"/>
              <a:gd name="T19" fmla="*/ 370304 h 712"/>
              <a:gd name="T20" fmla="*/ 759504 w 1321"/>
              <a:gd name="T21" fmla="*/ 379187 h 712"/>
              <a:gd name="T22" fmla="*/ 712358 w 1321"/>
              <a:gd name="T23" fmla="*/ 385294 h 712"/>
              <a:gd name="T24" fmla="*/ 660054 w 1321"/>
              <a:gd name="T25" fmla="*/ 390846 h 712"/>
              <a:gd name="T26" fmla="*/ 607014 w 1321"/>
              <a:gd name="T27" fmla="*/ 394177 h 712"/>
              <a:gd name="T28" fmla="*/ 585651 w 1321"/>
              <a:gd name="T29" fmla="*/ 395287 h 712"/>
              <a:gd name="T30" fmla="*/ 350654 w 1321"/>
              <a:gd name="T31" fmla="*/ 395287 h 712"/>
              <a:gd name="T32" fmla="*/ 347707 w 1321"/>
              <a:gd name="T33" fmla="*/ 395287 h 712"/>
              <a:gd name="T34" fmla="*/ 301297 w 1321"/>
              <a:gd name="T35" fmla="*/ 393066 h 712"/>
              <a:gd name="T36" fmla="*/ 256360 w 1321"/>
              <a:gd name="T37" fmla="*/ 390846 h 712"/>
              <a:gd name="T38" fmla="*/ 213634 w 1321"/>
              <a:gd name="T39" fmla="*/ 386404 h 712"/>
              <a:gd name="T40" fmla="*/ 173117 w 1321"/>
              <a:gd name="T41" fmla="*/ 382518 h 712"/>
              <a:gd name="T42" fmla="*/ 137020 w 1321"/>
              <a:gd name="T43" fmla="*/ 375856 h 712"/>
              <a:gd name="T44" fmla="*/ 103870 w 1321"/>
              <a:gd name="T45" fmla="*/ 368083 h 712"/>
              <a:gd name="T46" fmla="*/ 75140 w 1321"/>
              <a:gd name="T47" fmla="*/ 359756 h 712"/>
              <a:gd name="T48" fmla="*/ 49357 w 1321"/>
              <a:gd name="T49" fmla="*/ 349762 h 712"/>
              <a:gd name="T50" fmla="*/ 28730 w 1321"/>
              <a:gd name="T51" fmla="*/ 337548 h 712"/>
              <a:gd name="T52" fmla="*/ 13260 w 1321"/>
              <a:gd name="T53" fmla="*/ 323669 h 712"/>
              <a:gd name="T54" fmla="*/ 4420 w 1321"/>
              <a:gd name="T55" fmla="*/ 307569 h 712"/>
              <a:gd name="T56" fmla="*/ 0 w 1321"/>
              <a:gd name="T57" fmla="*/ 290914 h 712"/>
              <a:gd name="T58" fmla="*/ 0 w 1321"/>
              <a:gd name="T59" fmla="*/ 288693 h 712"/>
              <a:gd name="T60" fmla="*/ 2947 w 1321"/>
              <a:gd name="T61" fmla="*/ 270372 h 712"/>
              <a:gd name="T62" fmla="*/ 11787 w 1321"/>
              <a:gd name="T63" fmla="*/ 247610 h 712"/>
              <a:gd name="T64" fmla="*/ 37570 w 1321"/>
              <a:gd name="T65" fmla="*/ 205416 h 712"/>
              <a:gd name="T66" fmla="*/ 69247 w 1321"/>
              <a:gd name="T67" fmla="*/ 165998 h 712"/>
              <a:gd name="T68" fmla="*/ 108290 w 1321"/>
              <a:gd name="T69" fmla="*/ 130467 h 712"/>
              <a:gd name="T70" fmla="*/ 150280 w 1321"/>
              <a:gd name="T71" fmla="*/ 97711 h 712"/>
              <a:gd name="T72" fmla="*/ 198900 w 1321"/>
              <a:gd name="T73" fmla="*/ 69397 h 712"/>
              <a:gd name="T74" fmla="*/ 251204 w 1321"/>
              <a:gd name="T75" fmla="*/ 45525 h 712"/>
              <a:gd name="T76" fmla="*/ 305717 w 1321"/>
              <a:gd name="T77" fmla="*/ 26093 h 712"/>
              <a:gd name="T78" fmla="*/ 366124 w 1321"/>
              <a:gd name="T79" fmla="*/ 11659 h 712"/>
              <a:gd name="T80" fmla="*/ 428004 w 1321"/>
              <a:gd name="T81" fmla="*/ 3331 h 712"/>
              <a:gd name="T82" fmla="*/ 491357 w 1321"/>
              <a:gd name="T83" fmla="*/ 0 h 712"/>
              <a:gd name="T84" fmla="*/ 559131 w 1321"/>
              <a:gd name="T85" fmla="*/ 3331 h 712"/>
              <a:gd name="T86" fmla="*/ 623957 w 1321"/>
              <a:gd name="T87" fmla="*/ 12769 h 712"/>
              <a:gd name="T88" fmla="*/ 686574 w 1321"/>
              <a:gd name="T89" fmla="*/ 29424 h 712"/>
              <a:gd name="T90" fmla="*/ 744034 w 1321"/>
              <a:gd name="T91" fmla="*/ 49966 h 712"/>
              <a:gd name="T92" fmla="*/ 797074 w 1321"/>
              <a:gd name="T93" fmla="*/ 76059 h 712"/>
              <a:gd name="T94" fmla="*/ 846431 w 1321"/>
              <a:gd name="T95" fmla="*/ 107705 h 712"/>
              <a:gd name="T96" fmla="*/ 889895 w 1321"/>
              <a:gd name="T97" fmla="*/ 142126 h 712"/>
              <a:gd name="T98" fmla="*/ 926728 w 1321"/>
              <a:gd name="T99" fmla="*/ 180433 h 712"/>
              <a:gd name="T100" fmla="*/ 958405 w 1321"/>
              <a:gd name="T101" fmla="*/ 222627 h 71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321"/>
              <a:gd name="T154" fmla="*/ 0 h 712"/>
              <a:gd name="T155" fmla="*/ 1321 w 1321"/>
              <a:gd name="T156" fmla="*/ 712 h 712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chemeClr val="accent1">
                  <a:alpha val="17998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9" name="Text Box 71"/>
          <p:cNvSpPr txBox="1">
            <a:spLocks noChangeArrowheads="1"/>
          </p:cNvSpPr>
          <p:nvPr/>
        </p:nvSpPr>
        <p:spPr bwMode="auto">
          <a:xfrm>
            <a:off x="7659688" y="4000500"/>
            <a:ext cx="1909762" cy="6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Clr>
                <a:srgbClr val="1C1C1C"/>
              </a:buClr>
              <a:buFont typeface="Arial" charset="0"/>
              <a:buChar char="•"/>
            </a:pPr>
            <a:r>
              <a:rPr lang="zh-CN" altLang="en-US" sz="1200">
                <a:solidFill>
                  <a:srgbClr val="333333"/>
                </a:solidFill>
              </a:rPr>
              <a:t>需求快要上线了，业务才会看到她要的东西做成了什么样。</a:t>
            </a:r>
          </a:p>
        </p:txBody>
      </p:sp>
      <p:grpSp>
        <p:nvGrpSpPr>
          <p:cNvPr id="55340" name="Group 70"/>
          <p:cNvGrpSpPr>
            <a:grpSpLocks/>
          </p:cNvGrpSpPr>
          <p:nvPr/>
        </p:nvGrpSpPr>
        <p:grpSpPr bwMode="auto">
          <a:xfrm rot="-1297425" flipH="1" flipV="1">
            <a:off x="7677150" y="3098800"/>
            <a:ext cx="1150938" cy="254000"/>
            <a:chOff x="0" y="0"/>
            <a:chExt cx="893" cy="246"/>
          </a:xfrm>
        </p:grpSpPr>
        <p:grpSp>
          <p:nvGrpSpPr>
            <p:cNvPr id="55346" name="Group 71"/>
            <p:cNvGrpSpPr>
              <a:grpSpLocks/>
            </p:cNvGrpSpPr>
            <p:nvPr/>
          </p:nvGrpSpPr>
          <p:grpSpPr bwMode="auto">
            <a:xfrm>
              <a:off x="0" y="0"/>
              <a:ext cx="743" cy="185"/>
              <a:chOff x="0" y="0"/>
              <a:chExt cx="1118" cy="279"/>
            </a:xfrm>
          </p:grpSpPr>
          <p:sp>
            <p:nvSpPr>
              <p:cNvPr id="55352" name="AutoShape 74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3" name="AutoShape 75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4" name="AutoShape 76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5" name="AutoShape 77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55347" name="Group 76"/>
            <p:cNvGrpSpPr>
              <a:grpSpLocks/>
            </p:cNvGrpSpPr>
            <p:nvPr/>
          </p:nvGrpSpPr>
          <p:grpSpPr bwMode="auto">
            <a:xfrm rot="1353540">
              <a:off x="150" y="60"/>
              <a:ext cx="743" cy="186"/>
              <a:chOff x="0" y="0"/>
              <a:chExt cx="1118" cy="279"/>
            </a:xfrm>
          </p:grpSpPr>
          <p:sp>
            <p:nvSpPr>
              <p:cNvPr id="55348" name="AutoShape 79"/>
              <p:cNvSpPr>
                <a:spLocks noChangeArrowheads="1"/>
              </p:cNvSpPr>
              <p:nvPr/>
            </p:nvSpPr>
            <p:spPr bwMode="auto">
              <a:xfrm rot="5263130">
                <a:off x="293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49" name="AutoShape 80"/>
              <p:cNvSpPr>
                <a:spLocks noChangeArrowheads="1"/>
              </p:cNvSpPr>
              <p:nvPr/>
            </p:nvSpPr>
            <p:spPr bwMode="auto">
              <a:xfrm rot="6078281">
                <a:off x="429" y="-294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0" name="AutoShape 81"/>
              <p:cNvSpPr>
                <a:spLocks noChangeArrowheads="1"/>
              </p:cNvSpPr>
              <p:nvPr/>
            </p:nvSpPr>
            <p:spPr bwMode="auto">
              <a:xfrm rot="6373927">
                <a:off x="505" y="-27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55351" name="AutoShape 82"/>
              <p:cNvSpPr>
                <a:spLocks noChangeArrowheads="1"/>
              </p:cNvSpPr>
              <p:nvPr/>
            </p:nvSpPr>
            <p:spPr bwMode="auto">
              <a:xfrm rot="6906312">
                <a:off x="595" y="-242"/>
                <a:ext cx="227" cy="816"/>
              </a:xfrm>
              <a:prstGeom prst="moon">
                <a:avLst>
                  <a:gd name="adj" fmla="val 49773"/>
                </a:avLst>
              </a:prstGeom>
              <a:solidFill>
                <a:srgbClr val="5F5F5F">
                  <a:alpha val="3922"/>
                </a:srgb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10800000"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sp>
        <p:nvSpPr>
          <p:cNvPr id="55341" name="Freeform 83"/>
          <p:cNvSpPr>
            <a:spLocks/>
          </p:cNvSpPr>
          <p:nvPr/>
        </p:nvSpPr>
        <p:spPr bwMode="auto">
          <a:xfrm>
            <a:off x="989013" y="4522788"/>
            <a:ext cx="663575" cy="1130300"/>
          </a:xfrm>
          <a:custGeom>
            <a:avLst/>
            <a:gdLst>
              <a:gd name="T0" fmla="*/ 5157 w 386"/>
              <a:gd name="T1" fmla="*/ 463550 h 712"/>
              <a:gd name="T2" fmla="*/ 663575 w 386"/>
              <a:gd name="T3" fmla="*/ 1130300 h 712"/>
              <a:gd name="T4" fmla="*/ 663575 w 386"/>
              <a:gd name="T5" fmla="*/ 641350 h 712"/>
              <a:gd name="T6" fmla="*/ 0 w 386"/>
              <a:gd name="T7" fmla="*/ 0 h 712"/>
              <a:gd name="T8" fmla="*/ 5157 w 386"/>
              <a:gd name="T9" fmla="*/ 463550 h 7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86"/>
              <a:gd name="T16" fmla="*/ 0 h 712"/>
              <a:gd name="T17" fmla="*/ 386 w 386"/>
              <a:gd name="T18" fmla="*/ 712 h 7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86" h="712">
                <a:moveTo>
                  <a:pt x="3" y="292"/>
                </a:moveTo>
                <a:lnTo>
                  <a:pt x="386" y="712"/>
                </a:lnTo>
                <a:lnTo>
                  <a:pt x="386" y="404"/>
                </a:lnTo>
                <a:lnTo>
                  <a:pt x="0" y="0"/>
                </a:lnTo>
                <a:lnTo>
                  <a:pt x="3" y="292"/>
                </a:lnTo>
                <a:close/>
              </a:path>
            </a:pathLst>
          </a:custGeom>
          <a:gradFill rotWithShape="1">
            <a:gsLst>
              <a:gs pos="0">
                <a:schemeClr val="folHlink">
                  <a:alpha val="79999"/>
                </a:schemeClr>
              </a:gs>
              <a:gs pos="100000">
                <a:srgbClr val="CDE683"/>
              </a:gs>
            </a:gsLst>
            <a:lin ang="189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2" name="Text Box 25"/>
          <p:cNvSpPr txBox="1">
            <a:spLocks noChangeArrowheads="1"/>
          </p:cNvSpPr>
          <p:nvPr/>
        </p:nvSpPr>
        <p:spPr bwMode="auto">
          <a:xfrm>
            <a:off x="7716838" y="2632075"/>
            <a:ext cx="12684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Arial" charset="0"/>
              <a:buNone/>
            </a:pPr>
            <a:r>
              <a:rPr lang="zh-CN" altLang="en-US" sz="1400" b="1"/>
              <a:t>业务看不到</a:t>
            </a:r>
          </a:p>
        </p:txBody>
      </p:sp>
      <p:sp>
        <p:nvSpPr>
          <p:cNvPr id="55343" name="Text Box 83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5344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pic>
        <p:nvPicPr>
          <p:cNvPr id="55345" name="图片 2" descr="Comp_8014467643.jpg"/>
          <p:cNvPicPr>
            <a:picLocks noGrp="1"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23950" y="939800"/>
            <a:ext cx="18669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3" descr="Catch9E4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0150" y="908050"/>
            <a:ext cx="4979988" cy="548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2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6323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56324" name="标题 1"/>
          <p:cNvSpPr>
            <a:spLocks/>
          </p:cNvSpPr>
          <p:nvPr/>
        </p:nvSpPr>
        <p:spPr bwMode="auto">
          <a:xfrm>
            <a:off x="419100" y="3025775"/>
            <a:ext cx="17113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祈祷式编程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3" descr="fe257bf40ad162d9a614815711dfa9ec8b13cdb5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1916113"/>
            <a:ext cx="4476750" cy="284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46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7347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57348" name="标题 1"/>
          <p:cNvSpPr>
            <a:spLocks/>
          </p:cNvSpPr>
          <p:nvPr/>
        </p:nvSpPr>
        <p:spPr bwMode="auto">
          <a:xfrm>
            <a:off x="419100" y="3025775"/>
            <a:ext cx="17113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我能！！</a:t>
            </a:r>
            <a:endParaRPr lang="en-US" altLang="zh-CN" sz="2400" b="1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69" name="组合 649"/>
          <p:cNvGrpSpPr>
            <a:grpSpLocks/>
          </p:cNvGrpSpPr>
          <p:nvPr/>
        </p:nvGrpSpPr>
        <p:grpSpPr bwMode="auto">
          <a:xfrm>
            <a:off x="2613025" y="1341438"/>
            <a:ext cx="4403725" cy="4751387"/>
            <a:chOff x="1412838" y="1857364"/>
            <a:chExt cx="3349625" cy="4343401"/>
          </a:xfrm>
        </p:grpSpPr>
        <p:sp>
          <p:nvSpPr>
            <p:cNvPr id="634" name="Freeform 22"/>
            <p:cNvSpPr>
              <a:spLocks/>
            </p:cNvSpPr>
            <p:nvPr/>
          </p:nvSpPr>
          <p:spPr bwMode="gray">
            <a:xfrm>
              <a:off x="2295488" y="4838689"/>
              <a:ext cx="2466975" cy="771525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D2CD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5" name="Freeform 23"/>
            <p:cNvSpPr>
              <a:spLocks/>
            </p:cNvSpPr>
            <p:nvPr/>
          </p:nvSpPr>
          <p:spPr bwMode="gray">
            <a:xfrm rot="3600000">
              <a:off x="1117563" y="4583102"/>
              <a:ext cx="2465388" cy="769938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99CC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6" name="Freeform 24"/>
            <p:cNvSpPr>
              <a:spLocks/>
            </p:cNvSpPr>
            <p:nvPr/>
          </p:nvSpPr>
          <p:spPr bwMode="gray">
            <a:xfrm rot="7200000">
              <a:off x="788950" y="3282939"/>
              <a:ext cx="2465388" cy="769938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61A13D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7" name="Freeform 25"/>
            <p:cNvSpPr>
              <a:spLocks/>
            </p:cNvSpPr>
            <p:nvPr/>
          </p:nvSpPr>
          <p:spPr bwMode="gray">
            <a:xfrm rot="10800000">
              <a:off x="1412838" y="2409814"/>
              <a:ext cx="2466975" cy="769938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808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8" name="Freeform 26"/>
            <p:cNvSpPr>
              <a:spLocks/>
            </p:cNvSpPr>
            <p:nvPr/>
          </p:nvSpPr>
          <p:spPr bwMode="gray">
            <a:xfrm rot="14400000">
              <a:off x="2663788" y="2705089"/>
              <a:ext cx="2465388" cy="769938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gradFill>
              <a:gsLst>
                <a:gs pos="0">
                  <a:srgbClr val="C89800"/>
                </a:gs>
                <a:gs pos="54000">
                  <a:srgbClr val="C89800"/>
                </a:gs>
                <a:gs pos="100000">
                  <a:srgbClr val="C89800"/>
                </a:gs>
              </a:gsLst>
              <a:lin ang="0" scaled="1"/>
            </a:gra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39" name="Freeform 27"/>
            <p:cNvSpPr>
              <a:spLocks/>
            </p:cNvSpPr>
            <p:nvPr/>
          </p:nvSpPr>
          <p:spPr bwMode="gray">
            <a:xfrm rot="18000000">
              <a:off x="2993988" y="3919527"/>
              <a:ext cx="2466975" cy="771525"/>
            </a:xfrm>
            <a:custGeom>
              <a:avLst/>
              <a:gdLst/>
              <a:ahLst/>
              <a:cxnLst>
                <a:cxn ang="0">
                  <a:pos x="1405" y="102"/>
                </a:cxn>
                <a:cxn ang="0">
                  <a:pos x="1540" y="395"/>
                </a:cxn>
                <a:cxn ang="0">
                  <a:pos x="1472" y="369"/>
                </a:cxn>
                <a:cxn ang="0">
                  <a:pos x="1373" y="403"/>
                </a:cxn>
                <a:cxn ang="0">
                  <a:pos x="1274" y="433"/>
                </a:cxn>
                <a:cxn ang="0">
                  <a:pos x="1160" y="458"/>
                </a:cxn>
                <a:cxn ang="0">
                  <a:pos x="1062" y="472"/>
                </a:cxn>
                <a:cxn ang="0">
                  <a:pos x="968" y="479"/>
                </a:cxn>
                <a:cxn ang="0">
                  <a:pos x="872" y="479"/>
                </a:cxn>
                <a:cxn ang="0">
                  <a:pos x="766" y="468"/>
                </a:cxn>
                <a:cxn ang="0">
                  <a:pos x="634" y="439"/>
                </a:cxn>
                <a:cxn ang="0">
                  <a:pos x="524" y="407"/>
                </a:cxn>
                <a:cxn ang="0">
                  <a:pos x="435" y="373"/>
                </a:cxn>
                <a:cxn ang="0">
                  <a:pos x="344" y="326"/>
                </a:cxn>
                <a:cxn ang="0">
                  <a:pos x="242" y="256"/>
                </a:cxn>
                <a:cxn ang="0">
                  <a:pos x="157" y="186"/>
                </a:cxn>
                <a:cxn ang="0">
                  <a:pos x="102" y="132"/>
                </a:cxn>
                <a:cxn ang="0">
                  <a:pos x="0" y="0"/>
                </a:cxn>
                <a:cxn ang="0">
                  <a:pos x="135" y="124"/>
                </a:cxn>
                <a:cxn ang="0">
                  <a:pos x="219" y="186"/>
                </a:cxn>
                <a:cxn ang="0">
                  <a:pos x="307" y="231"/>
                </a:cxn>
                <a:cxn ang="0">
                  <a:pos x="395" y="267"/>
                </a:cxn>
                <a:cxn ang="0">
                  <a:pos x="487" y="293"/>
                </a:cxn>
                <a:cxn ang="0">
                  <a:pos x="571" y="309"/>
                </a:cxn>
                <a:cxn ang="0">
                  <a:pos x="673" y="318"/>
                </a:cxn>
                <a:cxn ang="0">
                  <a:pos x="766" y="318"/>
                </a:cxn>
                <a:cxn ang="0">
                  <a:pos x="890" y="311"/>
                </a:cxn>
                <a:cxn ang="0">
                  <a:pos x="1000" y="296"/>
                </a:cxn>
                <a:cxn ang="0">
                  <a:pos x="1106" y="274"/>
                </a:cxn>
                <a:cxn ang="0">
                  <a:pos x="1212" y="245"/>
                </a:cxn>
                <a:cxn ang="0">
                  <a:pos x="1318" y="209"/>
                </a:cxn>
                <a:cxn ang="0">
                  <a:pos x="1427" y="153"/>
                </a:cxn>
              </a:cxnLst>
              <a:rect l="0" t="0" r="r" b="b"/>
              <a:pathLst>
                <a:path w="1717" h="484">
                  <a:moveTo>
                    <a:pt x="1427" y="153"/>
                  </a:moveTo>
                  <a:lnTo>
                    <a:pt x="1405" y="102"/>
                  </a:lnTo>
                  <a:lnTo>
                    <a:pt x="1716" y="132"/>
                  </a:lnTo>
                  <a:lnTo>
                    <a:pt x="1540" y="395"/>
                  </a:lnTo>
                  <a:lnTo>
                    <a:pt x="1519" y="344"/>
                  </a:lnTo>
                  <a:lnTo>
                    <a:pt x="1472" y="369"/>
                  </a:lnTo>
                  <a:lnTo>
                    <a:pt x="1413" y="391"/>
                  </a:lnTo>
                  <a:lnTo>
                    <a:pt x="1373" y="403"/>
                  </a:lnTo>
                  <a:lnTo>
                    <a:pt x="1328" y="418"/>
                  </a:lnTo>
                  <a:lnTo>
                    <a:pt x="1274" y="433"/>
                  </a:lnTo>
                  <a:lnTo>
                    <a:pt x="1219" y="447"/>
                  </a:lnTo>
                  <a:lnTo>
                    <a:pt x="1160" y="458"/>
                  </a:lnTo>
                  <a:lnTo>
                    <a:pt x="1117" y="464"/>
                  </a:lnTo>
                  <a:lnTo>
                    <a:pt x="1062" y="472"/>
                  </a:lnTo>
                  <a:lnTo>
                    <a:pt x="1007" y="479"/>
                  </a:lnTo>
                  <a:lnTo>
                    <a:pt x="968" y="479"/>
                  </a:lnTo>
                  <a:lnTo>
                    <a:pt x="916" y="483"/>
                  </a:lnTo>
                  <a:lnTo>
                    <a:pt x="872" y="479"/>
                  </a:lnTo>
                  <a:lnTo>
                    <a:pt x="817" y="475"/>
                  </a:lnTo>
                  <a:lnTo>
                    <a:pt x="766" y="468"/>
                  </a:lnTo>
                  <a:lnTo>
                    <a:pt x="701" y="453"/>
                  </a:lnTo>
                  <a:lnTo>
                    <a:pt x="634" y="439"/>
                  </a:lnTo>
                  <a:lnTo>
                    <a:pt x="576" y="424"/>
                  </a:lnTo>
                  <a:lnTo>
                    <a:pt x="524" y="407"/>
                  </a:lnTo>
                  <a:lnTo>
                    <a:pt x="476" y="391"/>
                  </a:lnTo>
                  <a:lnTo>
                    <a:pt x="435" y="373"/>
                  </a:lnTo>
                  <a:lnTo>
                    <a:pt x="384" y="349"/>
                  </a:lnTo>
                  <a:lnTo>
                    <a:pt x="344" y="326"/>
                  </a:lnTo>
                  <a:lnTo>
                    <a:pt x="293" y="293"/>
                  </a:lnTo>
                  <a:lnTo>
                    <a:pt x="242" y="256"/>
                  </a:lnTo>
                  <a:lnTo>
                    <a:pt x="205" y="226"/>
                  </a:lnTo>
                  <a:lnTo>
                    <a:pt x="157" y="186"/>
                  </a:lnTo>
                  <a:lnTo>
                    <a:pt x="124" y="158"/>
                  </a:lnTo>
                  <a:lnTo>
                    <a:pt x="102" y="132"/>
                  </a:lnTo>
                  <a:lnTo>
                    <a:pt x="62" y="88"/>
                  </a:lnTo>
                  <a:lnTo>
                    <a:pt x="0" y="0"/>
                  </a:lnTo>
                  <a:lnTo>
                    <a:pt x="91" y="88"/>
                  </a:lnTo>
                  <a:lnTo>
                    <a:pt x="135" y="124"/>
                  </a:lnTo>
                  <a:lnTo>
                    <a:pt x="175" y="158"/>
                  </a:lnTo>
                  <a:lnTo>
                    <a:pt x="219" y="186"/>
                  </a:lnTo>
                  <a:lnTo>
                    <a:pt x="263" y="209"/>
                  </a:lnTo>
                  <a:lnTo>
                    <a:pt x="307" y="231"/>
                  </a:lnTo>
                  <a:lnTo>
                    <a:pt x="355" y="253"/>
                  </a:lnTo>
                  <a:lnTo>
                    <a:pt x="395" y="267"/>
                  </a:lnTo>
                  <a:lnTo>
                    <a:pt x="439" y="282"/>
                  </a:lnTo>
                  <a:lnTo>
                    <a:pt x="487" y="293"/>
                  </a:lnTo>
                  <a:lnTo>
                    <a:pt x="534" y="301"/>
                  </a:lnTo>
                  <a:lnTo>
                    <a:pt x="571" y="309"/>
                  </a:lnTo>
                  <a:lnTo>
                    <a:pt x="622" y="312"/>
                  </a:lnTo>
                  <a:lnTo>
                    <a:pt x="673" y="318"/>
                  </a:lnTo>
                  <a:lnTo>
                    <a:pt x="718" y="318"/>
                  </a:lnTo>
                  <a:lnTo>
                    <a:pt x="766" y="318"/>
                  </a:lnTo>
                  <a:lnTo>
                    <a:pt x="828" y="318"/>
                  </a:lnTo>
                  <a:lnTo>
                    <a:pt x="890" y="311"/>
                  </a:lnTo>
                  <a:lnTo>
                    <a:pt x="949" y="304"/>
                  </a:lnTo>
                  <a:lnTo>
                    <a:pt x="1000" y="296"/>
                  </a:lnTo>
                  <a:lnTo>
                    <a:pt x="1058" y="285"/>
                  </a:lnTo>
                  <a:lnTo>
                    <a:pt x="1106" y="274"/>
                  </a:lnTo>
                  <a:lnTo>
                    <a:pt x="1156" y="260"/>
                  </a:lnTo>
                  <a:lnTo>
                    <a:pt x="1212" y="245"/>
                  </a:lnTo>
                  <a:lnTo>
                    <a:pt x="1259" y="231"/>
                  </a:lnTo>
                  <a:lnTo>
                    <a:pt x="1318" y="209"/>
                  </a:lnTo>
                  <a:lnTo>
                    <a:pt x="1362" y="190"/>
                  </a:lnTo>
                  <a:lnTo>
                    <a:pt x="1427" y="153"/>
                  </a:lnTo>
                </a:path>
              </a:pathLst>
            </a:custGeom>
            <a:solidFill>
              <a:srgbClr val="FFC000"/>
            </a:solidFill>
            <a:ln w="12700" cap="rnd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perspectiveAbove"/>
              <a:lightRig rig="threePt" dir="t"/>
            </a:scene3d>
            <a:sp3d extrusionH="50800"/>
          </p:spPr>
          <p:txBody>
            <a:bodyPr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58370" name="组合 613"/>
          <p:cNvGrpSpPr>
            <a:grpSpLocks/>
          </p:cNvGrpSpPr>
          <p:nvPr/>
        </p:nvGrpSpPr>
        <p:grpSpPr bwMode="auto">
          <a:xfrm>
            <a:off x="3627438" y="2565400"/>
            <a:ext cx="2497137" cy="2665413"/>
            <a:chOff x="2146280" y="1719245"/>
            <a:chExt cx="1146175" cy="1361680"/>
          </a:xfrm>
        </p:grpSpPr>
        <p:sp>
          <p:nvSpPr>
            <p:cNvPr id="58380" name="Oval 70"/>
            <p:cNvSpPr>
              <a:spLocks noChangeArrowheads="1"/>
            </p:cNvSpPr>
            <p:nvPr/>
          </p:nvSpPr>
          <p:spPr bwMode="gray">
            <a:xfrm>
              <a:off x="2146280" y="1719245"/>
              <a:ext cx="1146175" cy="1154113"/>
            </a:xfrm>
            <a:prstGeom prst="ellipse">
              <a:avLst/>
            </a:prstGeom>
            <a:solidFill>
              <a:srgbClr val="EAEAEA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itchFamily="18" charset="0"/>
              </a:endParaRPr>
            </a:p>
          </p:txBody>
        </p:sp>
        <p:pic>
          <p:nvPicPr>
            <p:cNvPr id="58381" name="Picture 72" descr="circuler_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gray">
            <a:xfrm>
              <a:off x="2181205" y="1749408"/>
              <a:ext cx="1072543" cy="107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382" name="Oval 73"/>
            <p:cNvSpPr>
              <a:spLocks noChangeArrowheads="1"/>
            </p:cNvSpPr>
            <p:nvPr/>
          </p:nvSpPr>
          <p:spPr bwMode="gray">
            <a:xfrm>
              <a:off x="2181205" y="1749408"/>
              <a:ext cx="1079500" cy="1081458"/>
            </a:xfrm>
            <a:prstGeom prst="ellipse">
              <a:avLst/>
            </a:prstGeom>
            <a:solidFill>
              <a:srgbClr val="FF9900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itchFamily="18" charset="0"/>
              </a:endParaRPr>
            </a:p>
          </p:txBody>
        </p:sp>
        <p:pic>
          <p:nvPicPr>
            <p:cNvPr id="58383" name="Picture 74" descr="light_shadow1"/>
            <p:cNvPicPr>
              <a:picLocks noChangeAspect="1" noChangeArrowheads="1"/>
            </p:cNvPicPr>
            <p:nvPr/>
          </p:nvPicPr>
          <p:blipFill>
            <a:blip r:embed="rId3"/>
            <a:srcRect t="14285"/>
            <a:stretch>
              <a:fillRect/>
            </a:stretch>
          </p:blipFill>
          <p:spPr bwMode="gray">
            <a:xfrm>
              <a:off x="2191641" y="1794421"/>
              <a:ext cx="790783" cy="675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8384" name="Group 75"/>
            <p:cNvGrpSpPr>
              <a:grpSpLocks/>
            </p:cNvGrpSpPr>
            <p:nvPr/>
          </p:nvGrpSpPr>
          <p:grpSpPr bwMode="auto">
            <a:xfrm rot="-3733502" flipH="1" flipV="1">
              <a:off x="2502010" y="2493304"/>
              <a:ext cx="954022" cy="221466"/>
              <a:chOff x="2521" y="1060"/>
              <a:chExt cx="901" cy="236"/>
            </a:xfrm>
          </p:grpSpPr>
          <p:grpSp>
            <p:nvGrpSpPr>
              <p:cNvPr id="58396" name="Group 76"/>
              <p:cNvGrpSpPr>
                <a:grpSpLocks/>
              </p:cNvGrpSpPr>
              <p:nvPr/>
            </p:nvGrpSpPr>
            <p:grpSpPr bwMode="auto">
              <a:xfrm>
                <a:off x="2521" y="1060"/>
                <a:ext cx="742" cy="186"/>
                <a:chOff x="1565" y="2568"/>
                <a:chExt cx="1118" cy="279"/>
              </a:xfrm>
            </p:grpSpPr>
            <p:sp>
              <p:nvSpPr>
                <p:cNvPr id="58402" name="AutoShape 77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403" name="AutoShape 78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404" name="AutoShape 79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405" name="AutoShape 80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8397" name="Group 81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58398" name="AutoShape 82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9" name="AutoShape 83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400" name="AutoShape 84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401" name="AutoShape 85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</p:grpSp>
        </p:grpSp>
        <p:grpSp>
          <p:nvGrpSpPr>
            <p:cNvPr id="58385" name="Group 86"/>
            <p:cNvGrpSpPr>
              <a:grpSpLocks/>
            </p:cNvGrpSpPr>
            <p:nvPr/>
          </p:nvGrpSpPr>
          <p:grpSpPr bwMode="auto">
            <a:xfrm rot="-3733502" flipH="1" flipV="1">
              <a:off x="2618121" y="2507742"/>
              <a:ext cx="844470" cy="193673"/>
              <a:chOff x="2521" y="1060"/>
              <a:chExt cx="901" cy="236"/>
            </a:xfrm>
          </p:grpSpPr>
          <p:grpSp>
            <p:nvGrpSpPr>
              <p:cNvPr id="58386" name="Group 87"/>
              <p:cNvGrpSpPr>
                <a:grpSpLocks/>
              </p:cNvGrpSpPr>
              <p:nvPr/>
            </p:nvGrpSpPr>
            <p:grpSpPr bwMode="auto">
              <a:xfrm>
                <a:off x="2521" y="1060"/>
                <a:ext cx="742" cy="186"/>
                <a:chOff x="1565" y="2568"/>
                <a:chExt cx="1118" cy="279"/>
              </a:xfrm>
            </p:grpSpPr>
            <p:sp>
              <p:nvSpPr>
                <p:cNvPr id="58392" name="AutoShape 88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3" name="AutoShape 89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4" name="AutoShape 90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5" name="AutoShape 91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</p:grpSp>
          <p:grpSp>
            <p:nvGrpSpPr>
              <p:cNvPr id="58387" name="Group 92"/>
              <p:cNvGrpSpPr>
                <a:grpSpLocks/>
              </p:cNvGrpSpPr>
              <p:nvPr/>
            </p:nvGrpSpPr>
            <p:grpSpPr bwMode="auto">
              <a:xfrm rot="1353540">
                <a:off x="2680" y="1110"/>
                <a:ext cx="742" cy="186"/>
                <a:chOff x="1565" y="2568"/>
                <a:chExt cx="1118" cy="279"/>
              </a:xfrm>
            </p:grpSpPr>
            <p:sp>
              <p:nvSpPr>
                <p:cNvPr id="58388" name="AutoShape 93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89" name="AutoShape 94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0" name="AutoShape 95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  <p:sp>
              <p:nvSpPr>
                <p:cNvPr id="58391" name="AutoShape 96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22"/>
                  </a:srgbClr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rot="10800000" wrap="none" anchor="ctr"/>
                <a:lstStyle/>
                <a:p>
                  <a:endParaRPr lang="zh-CN" altLang="en-US" sz="2400" b="1">
                    <a:latin typeface="Times New Roman" pitchFamily="18" charset="0"/>
                  </a:endParaRPr>
                </a:p>
              </p:txBody>
            </p:sp>
          </p:grpSp>
        </p:grpSp>
      </p:grpSp>
      <p:sp>
        <p:nvSpPr>
          <p:cNvPr id="58371" name="TextBox 677"/>
          <p:cNvSpPr txBox="1">
            <a:spLocks noChangeArrowheads="1"/>
          </p:cNvSpPr>
          <p:nvPr/>
        </p:nvSpPr>
        <p:spPr bwMode="auto">
          <a:xfrm>
            <a:off x="4332288" y="3027363"/>
            <a:ext cx="1255712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测试前置</a:t>
            </a:r>
          </a:p>
        </p:txBody>
      </p:sp>
      <p:sp>
        <p:nvSpPr>
          <p:cNvPr id="58372" name="TextBox 678"/>
          <p:cNvSpPr txBox="1">
            <a:spLocks noChangeArrowheads="1"/>
          </p:cNvSpPr>
          <p:nvPr/>
        </p:nvSpPr>
        <p:spPr bwMode="auto">
          <a:xfrm>
            <a:off x="1052513" y="2636838"/>
            <a:ext cx="23129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专业测试人员</a:t>
            </a:r>
          </a:p>
        </p:txBody>
      </p:sp>
      <p:sp>
        <p:nvSpPr>
          <p:cNvPr id="58373" name="TextBox 679"/>
          <p:cNvSpPr txBox="1">
            <a:spLocks noChangeArrowheads="1"/>
          </p:cNvSpPr>
          <p:nvPr/>
        </p:nvSpPr>
        <p:spPr bwMode="auto">
          <a:xfrm>
            <a:off x="2144713" y="4581525"/>
            <a:ext cx="1169987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专门的测试进度报告</a:t>
            </a:r>
          </a:p>
        </p:txBody>
      </p:sp>
      <p:sp>
        <p:nvSpPr>
          <p:cNvPr id="58374" name="TextBox 680"/>
          <p:cNvSpPr txBox="1">
            <a:spLocks noChangeArrowheads="1"/>
          </p:cNvSpPr>
          <p:nvPr/>
        </p:nvSpPr>
        <p:spPr bwMode="auto">
          <a:xfrm>
            <a:off x="4795838" y="5516563"/>
            <a:ext cx="20304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业务参与的</a:t>
            </a:r>
            <a:r>
              <a:rPr lang="en-US" altLang="zh-CN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showcase</a:t>
            </a:r>
          </a:p>
        </p:txBody>
      </p:sp>
      <p:sp>
        <p:nvSpPr>
          <p:cNvPr id="58375" name="TextBox 681"/>
          <p:cNvSpPr txBox="1">
            <a:spLocks noChangeArrowheads="1"/>
          </p:cNvSpPr>
          <p:nvPr/>
        </p:nvSpPr>
        <p:spPr bwMode="auto">
          <a:xfrm>
            <a:off x="6746875" y="4149725"/>
            <a:ext cx="23129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尽快验收</a:t>
            </a:r>
          </a:p>
        </p:txBody>
      </p:sp>
      <p:sp>
        <p:nvSpPr>
          <p:cNvPr id="58376" name="TextBox 682"/>
          <p:cNvSpPr txBox="1">
            <a:spLocks noChangeArrowheads="1"/>
          </p:cNvSpPr>
          <p:nvPr/>
        </p:nvSpPr>
        <p:spPr bwMode="auto">
          <a:xfrm>
            <a:off x="3392488" y="1123950"/>
            <a:ext cx="23352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每天检查环境可用性</a:t>
            </a:r>
          </a:p>
        </p:txBody>
      </p:sp>
      <p:sp>
        <p:nvSpPr>
          <p:cNvPr id="58377" name="TextBox 683"/>
          <p:cNvSpPr txBox="1">
            <a:spLocks noChangeArrowheads="1"/>
          </p:cNvSpPr>
          <p:nvPr/>
        </p:nvSpPr>
        <p:spPr bwMode="auto">
          <a:xfrm>
            <a:off x="6513513" y="2420938"/>
            <a:ext cx="19827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00664D"/>
                </a:solidFill>
                <a:latin typeface="微软雅黑" pitchFamily="34" charset="-122"/>
                <a:ea typeface="微软雅黑" pitchFamily="34" charset="-122"/>
              </a:rPr>
              <a:t>持续集成</a:t>
            </a:r>
          </a:p>
        </p:txBody>
      </p:sp>
      <p:sp>
        <p:nvSpPr>
          <p:cNvPr id="58378" name="Text Box 4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58379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3" descr="D:\work\my work\开发工作\需求开发\敏捷相关\敏捷材料\敏捷之路\L2\L2照片\任务卡片\CI跟踪 - 副本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3263" y="1463675"/>
            <a:ext cx="3941762" cy="251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8548" name="Object 4"/>
          <p:cNvGraphicFramePr>
            <a:graphicFrameLocks noChangeAspect="1"/>
          </p:cNvGraphicFramePr>
          <p:nvPr/>
        </p:nvGraphicFramePr>
        <p:xfrm>
          <a:off x="4965700" y="1443038"/>
          <a:ext cx="4368800" cy="2590800"/>
        </p:xfrm>
        <a:graphic>
          <a:graphicData uri="http://schemas.openxmlformats.org/presentationml/2006/ole">
            <p:oleObj spid="_x0000_s108548" name="图表" r:id="rId4" imgW="6248321" imgH="2590822" progId="Excel.Chart.8">
              <p:embed/>
            </p:oleObj>
          </a:graphicData>
        </a:graphic>
      </p:graphicFrame>
      <p:sp>
        <p:nvSpPr>
          <p:cNvPr id="108550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08551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pic>
        <p:nvPicPr>
          <p:cNvPr id="108552" name="图片 3" descr="Comp_8014469027.jpg"/>
          <p:cNvPicPr>
            <a:picLocks noGrp="1"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75150" y="4991100"/>
            <a:ext cx="1257300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443038" y="4348163"/>
            <a:ext cx="2309812" cy="2209800"/>
            <a:chOff x="3962400" y="3124200"/>
            <a:chExt cx="2309649" cy="2209800"/>
          </a:xfrm>
        </p:grpSpPr>
        <p:sp>
          <p:nvSpPr>
            <p:cNvPr id="2" name="椭圆 38"/>
            <p:cNvSpPr/>
            <p:nvPr/>
          </p:nvSpPr>
          <p:spPr>
            <a:xfrm>
              <a:off x="3962400" y="3124200"/>
              <a:ext cx="2309649" cy="2209800"/>
            </a:xfrm>
            <a:prstGeom prst="ellipse">
              <a:avLst/>
            </a:prstGeom>
            <a:solidFill>
              <a:srgbClr val="F69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559" name="内容占位符 2"/>
            <p:cNvSpPr txBox="1">
              <a:spLocks/>
            </p:cNvSpPr>
            <p:nvPr/>
          </p:nvSpPr>
          <p:spPr bwMode="auto">
            <a:xfrm>
              <a:off x="4191000" y="3657600"/>
              <a:ext cx="2057400" cy="1028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charset="0"/>
                <a:buNone/>
              </a:pPr>
              <a:r>
                <a:rPr lang="en-US" altLang="zh-CN" sz="3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CI</a:t>
              </a:r>
              <a:r>
                <a:rPr lang="zh-CN" altLang="en-US" sz="3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每天有专人检查</a:t>
              </a:r>
            </a:p>
          </p:txBody>
        </p:sp>
      </p:grpSp>
      <p:sp>
        <p:nvSpPr>
          <p:cNvPr id="42" name="内容占位符 2"/>
          <p:cNvSpPr txBox="1">
            <a:spLocks/>
          </p:cNvSpPr>
          <p:nvPr/>
        </p:nvSpPr>
        <p:spPr bwMode="auto">
          <a:xfrm>
            <a:off x="6402388" y="4719638"/>
            <a:ext cx="2057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buFont typeface="Arial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集成测试缺陷持续  降低</a:t>
            </a:r>
          </a:p>
        </p:txBody>
      </p:sp>
      <p:grpSp>
        <p:nvGrpSpPr>
          <p:cNvPr id="3" name="组合 37"/>
          <p:cNvGrpSpPr>
            <a:grpSpLocks/>
          </p:cNvGrpSpPr>
          <p:nvPr/>
        </p:nvGrpSpPr>
        <p:grpSpPr bwMode="auto">
          <a:xfrm>
            <a:off x="6116638" y="4318000"/>
            <a:ext cx="2309812" cy="2209800"/>
            <a:chOff x="3962400" y="3124200"/>
            <a:chExt cx="2309649" cy="2209800"/>
          </a:xfrm>
        </p:grpSpPr>
        <p:sp>
          <p:nvSpPr>
            <p:cNvPr id="39" name="椭圆 38"/>
            <p:cNvSpPr/>
            <p:nvPr/>
          </p:nvSpPr>
          <p:spPr>
            <a:xfrm>
              <a:off x="3962400" y="3124200"/>
              <a:ext cx="2309649" cy="2209800"/>
            </a:xfrm>
            <a:prstGeom prst="ellipse">
              <a:avLst/>
            </a:prstGeom>
            <a:solidFill>
              <a:srgbClr val="F69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557" name="内容占位符 2"/>
            <p:cNvSpPr txBox="1">
              <a:spLocks/>
            </p:cNvSpPr>
            <p:nvPr/>
          </p:nvSpPr>
          <p:spPr bwMode="auto">
            <a:xfrm>
              <a:off x="4191000" y="3657600"/>
              <a:ext cx="2057400" cy="1028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charset="0"/>
                <a:buNone/>
              </a:pPr>
              <a:r>
                <a:rPr lang="zh-CN" altLang="en-US" sz="32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缺陷数量持续降低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ext Box 2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1986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自我介绍</a:t>
            </a:r>
          </a:p>
        </p:txBody>
      </p:sp>
      <p:grpSp>
        <p:nvGrpSpPr>
          <p:cNvPr id="41987" name="Group 17"/>
          <p:cNvGrpSpPr>
            <a:grpSpLocks/>
          </p:cNvGrpSpPr>
          <p:nvPr/>
        </p:nvGrpSpPr>
        <p:grpSpPr bwMode="auto">
          <a:xfrm>
            <a:off x="266700" y="1270000"/>
            <a:ext cx="10436225" cy="5040313"/>
            <a:chOff x="168" y="800"/>
            <a:chExt cx="6574" cy="3175"/>
          </a:xfrm>
        </p:grpSpPr>
        <p:grpSp>
          <p:nvGrpSpPr>
            <p:cNvPr id="41988" name="组合 1"/>
            <p:cNvGrpSpPr>
              <a:grpSpLocks/>
            </p:cNvGrpSpPr>
            <p:nvPr/>
          </p:nvGrpSpPr>
          <p:grpSpPr bwMode="auto">
            <a:xfrm>
              <a:off x="168" y="800"/>
              <a:ext cx="6574" cy="3175"/>
              <a:chOff x="2799636" y="844164"/>
              <a:chExt cx="10665960" cy="4437262"/>
            </a:xfrm>
          </p:grpSpPr>
          <p:pic>
            <p:nvPicPr>
              <p:cNvPr id="41990" name="图片 15"/>
              <p:cNvPicPr>
                <a:picLocks noChangeAspect="1"/>
              </p:cNvPicPr>
              <p:nvPr/>
            </p:nvPicPr>
            <p:blipFill>
              <a:blip r:embed="rId2">
                <a:grayscl/>
                <a:biLevel thresh="50000"/>
              </a:blip>
              <a:srcRect/>
              <a:stretch>
                <a:fillRect/>
              </a:stretch>
            </p:blipFill>
            <p:spPr bwMode="auto">
              <a:xfrm>
                <a:off x="6391258" y="2088431"/>
                <a:ext cx="1990724" cy="13606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" name="弧形 16"/>
              <p:cNvSpPr/>
              <p:nvPr/>
            </p:nvSpPr>
            <p:spPr>
              <a:xfrm>
                <a:off x="4014849" y="1153026"/>
                <a:ext cx="2826301" cy="1582041"/>
              </a:xfrm>
              <a:prstGeom prst="arc">
                <a:avLst>
                  <a:gd name="adj1" fmla="val 14766615"/>
                  <a:gd name="adj2" fmla="val 261279"/>
                </a:avLst>
              </a:prstGeom>
              <a:ln w="28575">
                <a:solidFill>
                  <a:srgbClr val="FF0000"/>
                </a:solidFill>
                <a:headEnd type="triangle" w="lg" len="lg"/>
                <a:tailEnd type="none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8249433" y="1449309"/>
                <a:ext cx="1336896" cy="828754"/>
              </a:xfrm>
              <a:custGeom>
                <a:avLst/>
                <a:gdLst>
                  <a:gd name="connsiteX0" fmla="*/ 0 w 1138687"/>
                  <a:gd name="connsiteY0" fmla="*/ 828135 h 828135"/>
                  <a:gd name="connsiteX1" fmla="*/ 759124 w 1138687"/>
                  <a:gd name="connsiteY1" fmla="*/ 448573 h 828135"/>
                  <a:gd name="connsiteX2" fmla="*/ 1138687 w 1138687"/>
                  <a:gd name="connsiteY2" fmla="*/ 0 h 82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38687" h="828135">
                    <a:moveTo>
                      <a:pt x="0" y="828135"/>
                    </a:moveTo>
                    <a:cubicBezTo>
                      <a:pt x="284671" y="707365"/>
                      <a:pt x="569343" y="586595"/>
                      <a:pt x="759124" y="448573"/>
                    </a:cubicBezTo>
                    <a:cubicBezTo>
                      <a:pt x="948905" y="310551"/>
                      <a:pt x="1066800" y="83389"/>
                      <a:pt x="1138687" y="0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8479820" y="3169708"/>
                <a:ext cx="1740884" cy="607940"/>
              </a:xfrm>
              <a:custGeom>
                <a:avLst/>
                <a:gdLst>
                  <a:gd name="connsiteX0" fmla="*/ 0 w 1742536"/>
                  <a:gd name="connsiteY0" fmla="*/ 0 h 609135"/>
                  <a:gd name="connsiteX1" fmla="*/ 776377 w 1742536"/>
                  <a:gd name="connsiteY1" fmla="*/ 603849 h 609135"/>
                  <a:gd name="connsiteX2" fmla="*/ 1742536 w 1742536"/>
                  <a:gd name="connsiteY2" fmla="*/ 293298 h 609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42536" h="609135">
                    <a:moveTo>
                      <a:pt x="0" y="0"/>
                    </a:moveTo>
                    <a:cubicBezTo>
                      <a:pt x="242977" y="277483"/>
                      <a:pt x="485954" y="554966"/>
                      <a:pt x="776377" y="603849"/>
                    </a:cubicBezTo>
                    <a:cubicBezTo>
                      <a:pt x="1066800" y="652732"/>
                      <a:pt x="1572883" y="347932"/>
                      <a:pt x="1742536" y="293298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6607517" y="3449221"/>
                <a:ext cx="1192497" cy="1379395"/>
              </a:xfrm>
              <a:custGeom>
                <a:avLst/>
                <a:gdLst>
                  <a:gd name="connsiteX0" fmla="*/ 1155940 w 1192463"/>
                  <a:gd name="connsiteY0" fmla="*/ 37296 h 1055213"/>
                  <a:gd name="connsiteX1" fmla="*/ 1155940 w 1192463"/>
                  <a:gd name="connsiteY1" fmla="*/ 89054 h 1055213"/>
                  <a:gd name="connsiteX2" fmla="*/ 776378 w 1192463"/>
                  <a:gd name="connsiteY2" fmla="*/ 813673 h 1055213"/>
                  <a:gd name="connsiteX3" fmla="*/ 0 w 1192463"/>
                  <a:gd name="connsiteY3" fmla="*/ 1055213 h 1055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2463" h="1055213">
                    <a:moveTo>
                      <a:pt x="1155940" y="37296"/>
                    </a:moveTo>
                    <a:cubicBezTo>
                      <a:pt x="1187570" y="-1523"/>
                      <a:pt x="1219200" y="-40342"/>
                      <a:pt x="1155940" y="89054"/>
                    </a:cubicBezTo>
                    <a:cubicBezTo>
                      <a:pt x="1092680" y="218450"/>
                      <a:pt x="969035" y="652647"/>
                      <a:pt x="776378" y="813673"/>
                    </a:cubicBezTo>
                    <a:cubicBezTo>
                      <a:pt x="583721" y="974699"/>
                      <a:pt x="132272" y="1017832"/>
                      <a:pt x="0" y="105521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>
                <a:off x="3941838" y="2923737"/>
                <a:ext cx="2088089" cy="398306"/>
              </a:xfrm>
              <a:custGeom>
                <a:avLst/>
                <a:gdLst>
                  <a:gd name="connsiteX0" fmla="*/ 2087592 w 2087592"/>
                  <a:gd name="connsiteY0" fmla="*/ 0 h 399509"/>
                  <a:gd name="connsiteX1" fmla="*/ 1138686 w 2087592"/>
                  <a:gd name="connsiteY1" fmla="*/ 396815 h 399509"/>
                  <a:gd name="connsiteX2" fmla="*/ 0 w 2087592"/>
                  <a:gd name="connsiteY2" fmla="*/ 172529 h 399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7592" h="399509">
                    <a:moveTo>
                      <a:pt x="2087592" y="0"/>
                    </a:moveTo>
                    <a:cubicBezTo>
                      <a:pt x="1787105" y="184030"/>
                      <a:pt x="1486618" y="368060"/>
                      <a:pt x="1138686" y="396815"/>
                    </a:cubicBezTo>
                    <a:cubicBezTo>
                      <a:pt x="790754" y="425570"/>
                      <a:pt x="204158" y="215661"/>
                      <a:pt x="0" y="172529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headEnd type="none"/>
                <a:tailEnd type="triangl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996" name="TextBox 21"/>
              <p:cNvSpPr txBox="1">
                <a:spLocks noChangeArrowheads="1"/>
              </p:cNvSpPr>
              <p:nvPr/>
            </p:nvSpPr>
            <p:spPr bwMode="auto">
              <a:xfrm>
                <a:off x="3984022" y="844164"/>
                <a:ext cx="3241647" cy="5115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86</a:t>
                </a:r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年生人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现在</a:t>
                </a:r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27</a:t>
                </a:r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岁</a:t>
                </a:r>
              </a:p>
            </p:txBody>
          </p:sp>
          <p:sp>
            <p:nvSpPr>
              <p:cNvPr id="41997" name="TextBox 22"/>
              <p:cNvSpPr txBox="1">
                <a:spLocks noChangeArrowheads="1"/>
              </p:cNvSpPr>
              <p:nvPr/>
            </p:nvSpPr>
            <p:spPr bwMode="auto">
              <a:xfrm>
                <a:off x="9792378" y="925223"/>
                <a:ext cx="3241647" cy="94195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公司敏捷转型参与者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主导了部门第一个</a:t>
                </a:r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PER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团队的转型</a:t>
                </a:r>
              </a:p>
              <a:p>
                <a:endParaRPr lang="en-US" alt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1998" name="TextBox 23"/>
              <p:cNvSpPr txBox="1">
                <a:spLocks noChangeArrowheads="1"/>
              </p:cNvSpPr>
              <p:nvPr/>
            </p:nvSpPr>
            <p:spPr bwMode="auto">
              <a:xfrm>
                <a:off x="10225571" y="3284309"/>
                <a:ext cx="3240025" cy="726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平安科技任职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版本经理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兼任</a:t>
                </a:r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SM</a:t>
                </a:r>
              </a:p>
            </p:txBody>
          </p:sp>
          <p:sp>
            <p:nvSpPr>
              <p:cNvPr id="41999" name="TextBox 24"/>
              <p:cNvSpPr txBox="1">
                <a:spLocks noChangeArrowheads="1"/>
              </p:cNvSpPr>
              <p:nvPr/>
            </p:nvSpPr>
            <p:spPr bwMode="auto">
              <a:xfrm>
                <a:off x="4855275" y="4554693"/>
                <a:ext cx="3240025" cy="7267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        这是我闺女</a:t>
                </a:r>
              </a:p>
              <a:p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        来蹭镜头的。。。。。</a:t>
                </a:r>
              </a:p>
              <a:p>
                <a:endParaRPr lang="zh-CN" altLang="en-US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42000" name="TextBox 25"/>
              <p:cNvSpPr txBox="1">
                <a:spLocks noChangeArrowheads="1"/>
              </p:cNvSpPr>
              <p:nvPr/>
            </p:nvSpPr>
            <p:spPr bwMode="auto">
              <a:xfrm>
                <a:off x="2799636" y="2649815"/>
                <a:ext cx="3240025" cy="7267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7</a:t>
                </a:r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年工作经验</a:t>
                </a:r>
              </a:p>
              <a:p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4</a:t>
                </a:r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年社保</a:t>
                </a:r>
              </a:p>
              <a:p>
                <a:r>
                  <a:rPr lang="en-US" altLang="zh-CN" sz="1600">
                    <a:latin typeface="微软雅黑" pitchFamily="34" charset="-122"/>
                    <a:ea typeface="微软雅黑" pitchFamily="34" charset="-122"/>
                  </a:rPr>
                  <a:t>3</a:t>
                </a:r>
                <a:r>
                  <a:rPr lang="zh-CN" altLang="en-US" sz="1600">
                    <a:latin typeface="微软雅黑" pitchFamily="34" charset="-122"/>
                    <a:ea typeface="微软雅黑" pitchFamily="34" charset="-122"/>
                  </a:rPr>
                  <a:t>年商保</a:t>
                </a:r>
                <a:endParaRPr lang="en-US" altLang="zh-CN" sz="16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pic>
          <p:nvPicPr>
            <p:cNvPr id="41989" name="Picture 1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295" y="1298"/>
              <a:ext cx="1314" cy="1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2" descr="白板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6138" y="1116013"/>
            <a:ext cx="6370637" cy="441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09571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109572" name="Text Box 3"/>
          <p:cNvSpPr txBox="1">
            <a:spLocks noChangeArrowheads="1"/>
          </p:cNvSpPr>
          <p:nvPr/>
        </p:nvSpPr>
        <p:spPr bwMode="auto">
          <a:xfrm>
            <a:off x="3495675" y="3065463"/>
            <a:ext cx="18034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专    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AutoShape 3"/>
          <p:cNvSpPr>
            <a:spLocks noChangeArrowheads="1"/>
          </p:cNvSpPr>
          <p:nvPr/>
        </p:nvSpPr>
        <p:spPr bwMode="auto">
          <a:xfrm>
            <a:off x="1322388" y="2301875"/>
            <a:ext cx="7312025" cy="3386138"/>
          </a:xfrm>
          <a:prstGeom prst="roundRect">
            <a:avLst>
              <a:gd name="adj" fmla="val 16667"/>
            </a:avLst>
          </a:prstGeom>
          <a:solidFill>
            <a:schemeClr val="tx2">
              <a:alpha val="50195"/>
            </a:scheme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grpSp>
        <p:nvGrpSpPr>
          <p:cNvPr id="110594" name="Group 3"/>
          <p:cNvGrpSpPr>
            <a:grpSpLocks/>
          </p:cNvGrpSpPr>
          <p:nvPr/>
        </p:nvGrpSpPr>
        <p:grpSpPr bwMode="auto">
          <a:xfrm>
            <a:off x="1074738" y="2030413"/>
            <a:ext cx="1992312" cy="3309937"/>
            <a:chOff x="0" y="0"/>
            <a:chExt cx="1158" cy="2085"/>
          </a:xfrm>
        </p:grpSpPr>
        <p:sp>
          <p:nvSpPr>
            <p:cNvPr id="2" name="AutoShape 5"/>
            <p:cNvSpPr>
              <a:spLocks noChangeArrowheads="1"/>
            </p:cNvSpPr>
            <p:nvPr/>
          </p:nvSpPr>
          <p:spPr bwMode="auto">
            <a:xfrm>
              <a:off x="0" y="0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0633" name="AutoShape 6"/>
            <p:cNvSpPr>
              <a:spLocks noChangeArrowheads="1"/>
            </p:cNvSpPr>
            <p:nvPr/>
          </p:nvSpPr>
          <p:spPr bwMode="auto">
            <a:xfrm>
              <a:off x="48" y="24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</p:grpSp>
      <p:grpSp>
        <p:nvGrpSpPr>
          <p:cNvPr id="110595" name="Group 6"/>
          <p:cNvGrpSpPr>
            <a:grpSpLocks/>
          </p:cNvGrpSpPr>
          <p:nvPr/>
        </p:nvGrpSpPr>
        <p:grpSpPr bwMode="auto">
          <a:xfrm>
            <a:off x="4100513" y="2030413"/>
            <a:ext cx="1990725" cy="3309937"/>
            <a:chOff x="0" y="0"/>
            <a:chExt cx="1158" cy="2085"/>
          </a:xfrm>
        </p:grpSpPr>
        <p:sp>
          <p:nvSpPr>
            <p:cNvPr id="3" name="AutoShape 8"/>
            <p:cNvSpPr>
              <a:spLocks noChangeArrowheads="1"/>
            </p:cNvSpPr>
            <p:nvPr/>
          </p:nvSpPr>
          <p:spPr bwMode="auto">
            <a:xfrm>
              <a:off x="0" y="0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0631" name="AutoShape 9"/>
            <p:cNvSpPr>
              <a:spLocks noChangeArrowheads="1"/>
            </p:cNvSpPr>
            <p:nvPr/>
          </p:nvSpPr>
          <p:spPr bwMode="auto">
            <a:xfrm>
              <a:off x="46" y="24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</p:grpSp>
      <p:grpSp>
        <p:nvGrpSpPr>
          <p:cNvPr id="110596" name="Group 9"/>
          <p:cNvGrpSpPr>
            <a:grpSpLocks/>
          </p:cNvGrpSpPr>
          <p:nvPr/>
        </p:nvGrpSpPr>
        <p:grpSpPr bwMode="auto">
          <a:xfrm>
            <a:off x="7173913" y="2030413"/>
            <a:ext cx="1990725" cy="3309937"/>
            <a:chOff x="0" y="0"/>
            <a:chExt cx="1158" cy="2085"/>
          </a:xfrm>
        </p:grpSpPr>
        <p:sp>
          <p:nvSpPr>
            <p:cNvPr id="4" name="AutoShape 11"/>
            <p:cNvSpPr>
              <a:spLocks noChangeArrowheads="1"/>
            </p:cNvSpPr>
            <p:nvPr/>
          </p:nvSpPr>
          <p:spPr bwMode="auto">
            <a:xfrm>
              <a:off x="0" y="0"/>
              <a:ext cx="1158" cy="208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dist="107763" dir="2700000" algn="ctr" rotWithShape="0">
                <a:srgbClr val="80808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0629" name="AutoShape 12"/>
            <p:cNvSpPr>
              <a:spLocks noChangeArrowheads="1"/>
            </p:cNvSpPr>
            <p:nvPr/>
          </p:nvSpPr>
          <p:spPr bwMode="auto">
            <a:xfrm>
              <a:off x="48" y="30"/>
              <a:ext cx="1063" cy="28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</p:grpSp>
      <p:sp>
        <p:nvSpPr>
          <p:cNvPr id="110597" name="Text Box 13"/>
          <p:cNvSpPr txBox="1">
            <a:spLocks noChangeArrowheads="1"/>
          </p:cNvSpPr>
          <p:nvPr/>
        </p:nvSpPr>
        <p:spPr bwMode="auto">
          <a:xfrm>
            <a:off x="1157288" y="2687638"/>
            <a:ext cx="1898650" cy="180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600" b="1">
                <a:solidFill>
                  <a:schemeClr val="bg2"/>
                </a:solidFill>
              </a:rPr>
              <a:t>生产事件特别多</a:t>
            </a: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endParaRPr lang="zh-CN" altLang="en-US" sz="1600" b="1">
              <a:solidFill>
                <a:schemeClr val="bg2"/>
              </a:solidFill>
            </a:endParaRP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600" b="1">
                <a:solidFill>
                  <a:schemeClr val="bg2"/>
                </a:solidFill>
              </a:rPr>
              <a:t>业务咨询特别多</a:t>
            </a: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endParaRPr lang="zh-CN" altLang="en-US" sz="1600" b="1">
              <a:solidFill>
                <a:schemeClr val="bg2"/>
              </a:solidFill>
            </a:endParaRP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600" b="1">
                <a:solidFill>
                  <a:schemeClr val="bg2"/>
                </a:solidFill>
              </a:rPr>
              <a:t>各种会议也很多</a:t>
            </a:r>
          </a:p>
        </p:txBody>
      </p:sp>
      <p:sp>
        <p:nvSpPr>
          <p:cNvPr id="110598" name="Text Box 14"/>
          <p:cNvSpPr txBox="1">
            <a:spLocks noChangeArrowheads="1"/>
          </p:cNvSpPr>
          <p:nvPr/>
        </p:nvSpPr>
        <p:spPr bwMode="auto">
          <a:xfrm>
            <a:off x="4129088" y="2687638"/>
            <a:ext cx="1898650" cy="201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800" b="1">
                <a:solidFill>
                  <a:srgbClr val="FFFFFF"/>
                </a:solidFill>
              </a:rPr>
              <a:t>时间碎片化</a:t>
            </a: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endParaRPr lang="zh-CN" altLang="en-US" sz="1800" b="1">
              <a:solidFill>
                <a:srgbClr val="FFFFFF"/>
              </a:solidFill>
            </a:endParaRP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800" b="1">
                <a:solidFill>
                  <a:srgbClr val="FFFFFF"/>
                </a:solidFill>
              </a:rPr>
              <a:t>不能专注投入</a:t>
            </a: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endParaRPr lang="zh-CN" altLang="en-US" sz="1800" b="1">
              <a:solidFill>
                <a:srgbClr val="FFFFFF"/>
              </a:solidFill>
            </a:endParaRPr>
          </a:p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1800" b="1">
                <a:solidFill>
                  <a:srgbClr val="FFFFFF"/>
                </a:solidFill>
              </a:rPr>
              <a:t>任务优先级乱</a:t>
            </a:r>
          </a:p>
        </p:txBody>
      </p:sp>
      <p:sp>
        <p:nvSpPr>
          <p:cNvPr id="110599" name="Text Box 15"/>
          <p:cNvSpPr txBox="1">
            <a:spLocks noChangeArrowheads="1"/>
          </p:cNvSpPr>
          <p:nvPr/>
        </p:nvSpPr>
        <p:spPr bwMode="auto">
          <a:xfrm>
            <a:off x="7183438" y="2687638"/>
            <a:ext cx="189865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20650" indent="-120650">
              <a:spcBef>
                <a:spcPct val="50000"/>
              </a:spcBef>
              <a:buFont typeface="Arial" charset="0"/>
              <a:buChar char="•"/>
            </a:pPr>
            <a:r>
              <a:rPr lang="zh-CN" altLang="en-US" sz="3600" b="1">
                <a:solidFill>
                  <a:schemeClr val="bg2"/>
                </a:solidFill>
              </a:rPr>
              <a:t>影响开发进度和交付质量</a:t>
            </a:r>
          </a:p>
        </p:txBody>
      </p:sp>
      <p:grpSp>
        <p:nvGrpSpPr>
          <p:cNvPr id="110600" name="Group 15"/>
          <p:cNvGrpSpPr>
            <a:grpSpLocks/>
          </p:cNvGrpSpPr>
          <p:nvPr/>
        </p:nvGrpSpPr>
        <p:grpSpPr bwMode="auto">
          <a:xfrm>
            <a:off x="3386138" y="3554413"/>
            <a:ext cx="547687" cy="496887"/>
            <a:chOff x="0" y="0"/>
            <a:chExt cx="240" cy="240"/>
          </a:xfrm>
        </p:grpSpPr>
        <p:grpSp>
          <p:nvGrpSpPr>
            <p:cNvPr id="110616" name="Group 16"/>
            <p:cNvGrpSpPr>
              <a:grpSpLocks/>
            </p:cNvGrpSpPr>
            <p:nvPr/>
          </p:nvGrpSpPr>
          <p:grpSpPr bwMode="auto">
            <a:xfrm>
              <a:off x="96" y="0"/>
              <a:ext cx="144" cy="240"/>
              <a:chOff x="0" y="0"/>
              <a:chExt cx="144" cy="240"/>
            </a:xfrm>
          </p:grpSpPr>
          <p:sp>
            <p:nvSpPr>
              <p:cNvPr id="110623" name="Oval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4" name="Oval 19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5" name="Oval 20"/>
              <p:cNvSpPr>
                <a:spLocks noChangeArrowheads="1"/>
              </p:cNvSpPr>
              <p:nvPr/>
            </p:nvSpPr>
            <p:spPr bwMode="auto">
              <a:xfrm>
                <a:off x="96" y="9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6" name="Oval 21"/>
              <p:cNvSpPr>
                <a:spLocks noChangeArrowheads="1"/>
              </p:cNvSpPr>
              <p:nvPr/>
            </p:nvSpPr>
            <p:spPr bwMode="auto">
              <a:xfrm>
                <a:off x="48" y="1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7" name="Oval 22"/>
              <p:cNvSpPr>
                <a:spLocks noChangeArrowheads="1"/>
              </p:cNvSpPr>
              <p:nvPr/>
            </p:nvSpPr>
            <p:spPr bwMode="auto">
              <a:xfrm>
                <a:off x="0" y="1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110617" name="Group 22"/>
            <p:cNvGrpSpPr>
              <a:grpSpLocks/>
            </p:cNvGrpSpPr>
            <p:nvPr/>
          </p:nvGrpSpPr>
          <p:grpSpPr bwMode="auto">
            <a:xfrm>
              <a:off x="0" y="0"/>
              <a:ext cx="144" cy="240"/>
              <a:chOff x="0" y="0"/>
              <a:chExt cx="144" cy="240"/>
            </a:xfrm>
          </p:grpSpPr>
          <p:sp>
            <p:nvSpPr>
              <p:cNvPr id="110618" name="Oval 2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9" name="Oval 25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0" name="Oval 26"/>
              <p:cNvSpPr>
                <a:spLocks noChangeArrowheads="1"/>
              </p:cNvSpPr>
              <p:nvPr/>
            </p:nvSpPr>
            <p:spPr bwMode="auto">
              <a:xfrm>
                <a:off x="96" y="9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1" name="Oval 27"/>
              <p:cNvSpPr>
                <a:spLocks noChangeArrowheads="1"/>
              </p:cNvSpPr>
              <p:nvPr/>
            </p:nvSpPr>
            <p:spPr bwMode="auto">
              <a:xfrm>
                <a:off x="48" y="1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22" name="Oval 28"/>
              <p:cNvSpPr>
                <a:spLocks noChangeArrowheads="1"/>
              </p:cNvSpPr>
              <p:nvPr/>
            </p:nvSpPr>
            <p:spPr bwMode="auto">
              <a:xfrm>
                <a:off x="0" y="1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grpSp>
        <p:nvGrpSpPr>
          <p:cNvPr id="110601" name="Group 28"/>
          <p:cNvGrpSpPr>
            <a:grpSpLocks/>
          </p:cNvGrpSpPr>
          <p:nvPr/>
        </p:nvGrpSpPr>
        <p:grpSpPr bwMode="auto">
          <a:xfrm>
            <a:off x="6357938" y="3554413"/>
            <a:ext cx="547687" cy="496887"/>
            <a:chOff x="0" y="0"/>
            <a:chExt cx="240" cy="240"/>
          </a:xfrm>
        </p:grpSpPr>
        <p:grpSp>
          <p:nvGrpSpPr>
            <p:cNvPr id="110604" name="Group 29"/>
            <p:cNvGrpSpPr>
              <a:grpSpLocks/>
            </p:cNvGrpSpPr>
            <p:nvPr/>
          </p:nvGrpSpPr>
          <p:grpSpPr bwMode="auto">
            <a:xfrm>
              <a:off x="96" y="0"/>
              <a:ext cx="144" cy="240"/>
              <a:chOff x="0" y="0"/>
              <a:chExt cx="144" cy="240"/>
            </a:xfrm>
          </p:grpSpPr>
          <p:sp>
            <p:nvSpPr>
              <p:cNvPr id="110611" name="Oval 3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2" name="Oval 32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3" name="Oval 33"/>
              <p:cNvSpPr>
                <a:spLocks noChangeArrowheads="1"/>
              </p:cNvSpPr>
              <p:nvPr/>
            </p:nvSpPr>
            <p:spPr bwMode="auto">
              <a:xfrm>
                <a:off x="96" y="9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4" name="Oval 34"/>
              <p:cNvSpPr>
                <a:spLocks noChangeArrowheads="1"/>
              </p:cNvSpPr>
              <p:nvPr/>
            </p:nvSpPr>
            <p:spPr bwMode="auto">
              <a:xfrm>
                <a:off x="48" y="1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5" name="Oval 35"/>
              <p:cNvSpPr>
                <a:spLocks noChangeArrowheads="1"/>
              </p:cNvSpPr>
              <p:nvPr/>
            </p:nvSpPr>
            <p:spPr bwMode="auto">
              <a:xfrm>
                <a:off x="0" y="1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  <p:grpSp>
          <p:nvGrpSpPr>
            <p:cNvPr id="110605" name="Group 35"/>
            <p:cNvGrpSpPr>
              <a:grpSpLocks/>
            </p:cNvGrpSpPr>
            <p:nvPr/>
          </p:nvGrpSpPr>
          <p:grpSpPr bwMode="auto">
            <a:xfrm>
              <a:off x="0" y="0"/>
              <a:ext cx="144" cy="240"/>
              <a:chOff x="0" y="0"/>
              <a:chExt cx="144" cy="240"/>
            </a:xfrm>
          </p:grpSpPr>
          <p:sp>
            <p:nvSpPr>
              <p:cNvPr id="110606" name="Oval 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07" name="Oval 38"/>
              <p:cNvSpPr>
                <a:spLocks noChangeArrowheads="1"/>
              </p:cNvSpPr>
              <p:nvPr/>
            </p:nvSpPr>
            <p:spPr bwMode="auto">
              <a:xfrm>
                <a:off x="48" y="48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08" name="Oval 39"/>
              <p:cNvSpPr>
                <a:spLocks noChangeArrowheads="1"/>
              </p:cNvSpPr>
              <p:nvPr/>
            </p:nvSpPr>
            <p:spPr bwMode="auto">
              <a:xfrm>
                <a:off x="96" y="96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09" name="Oval 40"/>
              <p:cNvSpPr>
                <a:spLocks noChangeArrowheads="1"/>
              </p:cNvSpPr>
              <p:nvPr/>
            </p:nvSpPr>
            <p:spPr bwMode="auto">
              <a:xfrm>
                <a:off x="48" y="144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  <p:sp>
            <p:nvSpPr>
              <p:cNvPr id="110610" name="Oval 41"/>
              <p:cNvSpPr>
                <a:spLocks noChangeArrowheads="1"/>
              </p:cNvSpPr>
              <p:nvPr/>
            </p:nvSpPr>
            <p:spPr bwMode="auto">
              <a:xfrm>
                <a:off x="0" y="192"/>
                <a:ext cx="48" cy="48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buFont typeface="Arial" charset="0"/>
                  <a:buNone/>
                </a:pPr>
                <a:endParaRPr lang="zh-CN" altLang="en-US" sz="1800"/>
              </a:p>
            </p:txBody>
          </p:sp>
        </p:grpSp>
      </p:grpSp>
      <p:sp>
        <p:nvSpPr>
          <p:cNvPr id="110602" name="Text Box 42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0603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7" name="Picture 2" descr="Catc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2388" y="1112838"/>
            <a:ext cx="7381875" cy="498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1618" name="Text Box 3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1619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1" name="Group 243"/>
          <p:cNvGrpSpPr>
            <a:grpSpLocks/>
          </p:cNvGrpSpPr>
          <p:nvPr/>
        </p:nvGrpSpPr>
        <p:grpSpPr bwMode="auto">
          <a:xfrm>
            <a:off x="1974850" y="1096963"/>
            <a:ext cx="5775325" cy="5268912"/>
            <a:chOff x="1188" y="827"/>
            <a:chExt cx="3446" cy="2959"/>
          </a:xfrm>
        </p:grpSpPr>
        <p:sp>
          <p:nvSpPr>
            <p:cNvPr id="70" name="Oval 2"/>
            <p:cNvSpPr>
              <a:spLocks noChangeArrowheads="1"/>
            </p:cNvSpPr>
            <p:nvPr/>
          </p:nvSpPr>
          <p:spPr bwMode="gray">
            <a:xfrm>
              <a:off x="1191" y="1069"/>
              <a:ext cx="2900" cy="2400"/>
            </a:xfrm>
            <a:prstGeom prst="ellips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2400" b="1"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2648" name="Oval 3"/>
            <p:cNvSpPr>
              <a:spLocks noChangeArrowheads="1"/>
            </p:cNvSpPr>
            <p:nvPr/>
          </p:nvSpPr>
          <p:spPr bwMode="gray">
            <a:xfrm>
              <a:off x="1875" y="1291"/>
              <a:ext cx="2020" cy="1794"/>
            </a:xfrm>
            <a:prstGeom prst="ellipse">
              <a:avLst/>
            </a:prstGeom>
            <a:solidFill>
              <a:srgbClr val="0070C0">
                <a:alpha val="43137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itchFamily="18" charset="0"/>
              </a:endParaRPr>
            </a:p>
          </p:txBody>
        </p:sp>
        <p:sp>
          <p:nvSpPr>
            <p:cNvPr id="112649" name="Oval 9"/>
            <p:cNvSpPr>
              <a:spLocks noChangeArrowheads="1"/>
            </p:cNvSpPr>
            <p:nvPr/>
          </p:nvSpPr>
          <p:spPr bwMode="gray">
            <a:xfrm>
              <a:off x="2510" y="1706"/>
              <a:ext cx="1238" cy="1113"/>
            </a:xfrm>
            <a:prstGeom prst="ellipse">
              <a:avLst/>
            </a:prstGeom>
            <a:solidFill>
              <a:srgbClr val="0070C0">
                <a:alpha val="3098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400" b="1">
                <a:latin typeface="Times New Roman" pitchFamily="18" charset="0"/>
              </a:endParaRPr>
            </a:p>
          </p:txBody>
        </p:sp>
        <p:grpSp>
          <p:nvGrpSpPr>
            <p:cNvPr id="112650" name="组合 445"/>
            <p:cNvGrpSpPr>
              <a:grpSpLocks/>
            </p:cNvGrpSpPr>
            <p:nvPr/>
          </p:nvGrpSpPr>
          <p:grpSpPr bwMode="auto">
            <a:xfrm>
              <a:off x="3535" y="1103"/>
              <a:ext cx="847" cy="928"/>
              <a:chOff x="8316025" y="1067808"/>
              <a:chExt cx="1146175" cy="1361499"/>
            </a:xfrm>
          </p:grpSpPr>
          <p:sp>
            <p:nvSpPr>
              <p:cNvPr id="112857" name="Oval 70"/>
              <p:cNvSpPr>
                <a:spLocks noChangeArrowheads="1"/>
              </p:cNvSpPr>
              <p:nvPr/>
            </p:nvSpPr>
            <p:spPr bwMode="gray">
              <a:xfrm>
                <a:off x="8316025" y="1067808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58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8350950" y="1097971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859" name="Oval 73"/>
              <p:cNvSpPr>
                <a:spLocks noChangeArrowheads="1"/>
              </p:cNvSpPr>
              <p:nvPr/>
            </p:nvSpPr>
            <p:spPr bwMode="gray">
              <a:xfrm>
                <a:off x="8350950" y="1097971"/>
                <a:ext cx="1079500" cy="1081458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60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8361386" y="1142984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861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8671755" y="1841867"/>
                <a:ext cx="954022" cy="221466"/>
                <a:chOff x="2521" y="1060"/>
                <a:chExt cx="901" cy="236"/>
              </a:xfrm>
            </p:grpSpPr>
            <p:grpSp>
              <p:nvGrpSpPr>
                <p:cNvPr id="112873" name="Group 76"/>
                <p:cNvGrpSpPr>
                  <a:grpSpLocks/>
                </p:cNvGrpSpPr>
                <p:nvPr/>
              </p:nvGrpSpPr>
              <p:grpSpPr bwMode="auto">
                <a:xfrm>
                  <a:off x="2521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79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80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81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82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74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75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6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7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8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862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8787861" y="1856308"/>
                <a:ext cx="844471" cy="193673"/>
                <a:chOff x="2521" y="1060"/>
                <a:chExt cx="901" cy="236"/>
              </a:xfrm>
            </p:grpSpPr>
            <p:grpSp>
              <p:nvGrpSpPr>
                <p:cNvPr id="112863" name="Group 87"/>
                <p:cNvGrpSpPr>
                  <a:grpSpLocks/>
                </p:cNvGrpSpPr>
                <p:nvPr/>
              </p:nvGrpSpPr>
              <p:grpSpPr bwMode="auto">
                <a:xfrm>
                  <a:off x="2521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69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0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1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72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64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65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66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67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68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sp>
          <p:nvSpPr>
            <p:cNvPr id="112651" name="Line 4"/>
            <p:cNvSpPr>
              <a:spLocks noChangeShapeType="1"/>
            </p:cNvSpPr>
            <p:nvPr/>
          </p:nvSpPr>
          <p:spPr bwMode="gray">
            <a:xfrm>
              <a:off x="1696" y="2076"/>
              <a:ext cx="1370" cy="124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2" name="Line 5"/>
            <p:cNvSpPr>
              <a:spLocks noChangeShapeType="1"/>
            </p:cNvSpPr>
            <p:nvPr/>
          </p:nvSpPr>
          <p:spPr bwMode="gray">
            <a:xfrm>
              <a:off x="2560" y="1175"/>
              <a:ext cx="652" cy="1052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3" name="Line 6"/>
            <p:cNvSpPr>
              <a:spLocks noChangeShapeType="1"/>
            </p:cNvSpPr>
            <p:nvPr/>
          </p:nvSpPr>
          <p:spPr bwMode="gray">
            <a:xfrm flipH="1">
              <a:off x="2853" y="2318"/>
              <a:ext cx="457" cy="928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4" name="Line 7"/>
            <p:cNvSpPr>
              <a:spLocks noChangeShapeType="1"/>
            </p:cNvSpPr>
            <p:nvPr/>
          </p:nvSpPr>
          <p:spPr bwMode="gray">
            <a:xfrm>
              <a:off x="3390" y="2426"/>
              <a:ext cx="456" cy="495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5" name="Line 8"/>
            <p:cNvSpPr>
              <a:spLocks noChangeShapeType="1"/>
            </p:cNvSpPr>
            <p:nvPr/>
          </p:nvSpPr>
          <p:spPr bwMode="gray">
            <a:xfrm flipV="1">
              <a:off x="3357" y="1544"/>
              <a:ext cx="586" cy="681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56" name="Line 5"/>
            <p:cNvSpPr>
              <a:spLocks noChangeShapeType="1"/>
            </p:cNvSpPr>
            <p:nvPr/>
          </p:nvSpPr>
          <p:spPr bwMode="gray">
            <a:xfrm flipV="1">
              <a:off x="1681" y="2309"/>
              <a:ext cx="1434" cy="681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657" name="组合 418"/>
            <p:cNvGrpSpPr>
              <a:grpSpLocks/>
            </p:cNvGrpSpPr>
            <p:nvPr/>
          </p:nvGrpSpPr>
          <p:grpSpPr bwMode="auto">
            <a:xfrm>
              <a:off x="1341" y="1601"/>
              <a:ext cx="847" cy="928"/>
              <a:chOff x="8316025" y="1067808"/>
              <a:chExt cx="1146175" cy="1361499"/>
            </a:xfrm>
          </p:grpSpPr>
          <p:sp>
            <p:nvSpPr>
              <p:cNvPr id="112831" name="Oval 70"/>
              <p:cNvSpPr>
                <a:spLocks noChangeArrowheads="1"/>
              </p:cNvSpPr>
              <p:nvPr/>
            </p:nvSpPr>
            <p:spPr bwMode="gray">
              <a:xfrm>
                <a:off x="8316025" y="1067808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32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8350950" y="1097971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833" name="Oval 73"/>
              <p:cNvSpPr>
                <a:spLocks noChangeArrowheads="1"/>
              </p:cNvSpPr>
              <p:nvPr/>
            </p:nvSpPr>
            <p:spPr bwMode="gray">
              <a:xfrm>
                <a:off x="8350950" y="1097971"/>
                <a:ext cx="1079500" cy="1081458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34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8361386" y="1142984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835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8672320" y="1842803"/>
                <a:ext cx="951904" cy="221466"/>
                <a:chOff x="2523" y="1060"/>
                <a:chExt cx="899" cy="236"/>
              </a:xfrm>
            </p:grpSpPr>
            <p:grpSp>
              <p:nvGrpSpPr>
                <p:cNvPr id="112847" name="Group 76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53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4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5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6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48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49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0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1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52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836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8788362" y="1857138"/>
                <a:ext cx="842597" cy="193673"/>
                <a:chOff x="2523" y="1060"/>
                <a:chExt cx="899" cy="236"/>
              </a:xfrm>
            </p:grpSpPr>
            <p:grpSp>
              <p:nvGrpSpPr>
                <p:cNvPr id="112837" name="Group 87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43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4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5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6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38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39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0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1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42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112658" name="组合 445"/>
            <p:cNvGrpSpPr>
              <a:grpSpLocks/>
            </p:cNvGrpSpPr>
            <p:nvPr/>
          </p:nvGrpSpPr>
          <p:grpSpPr bwMode="auto">
            <a:xfrm>
              <a:off x="3389" y="2546"/>
              <a:ext cx="847" cy="928"/>
              <a:chOff x="8316025" y="1067808"/>
              <a:chExt cx="1146175" cy="1361499"/>
            </a:xfrm>
          </p:grpSpPr>
          <p:sp>
            <p:nvSpPr>
              <p:cNvPr id="112805" name="Oval 70"/>
              <p:cNvSpPr>
                <a:spLocks noChangeArrowheads="1"/>
              </p:cNvSpPr>
              <p:nvPr/>
            </p:nvSpPr>
            <p:spPr bwMode="gray">
              <a:xfrm>
                <a:off x="8316025" y="1067808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06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8350950" y="1097971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807" name="Oval 73"/>
              <p:cNvSpPr>
                <a:spLocks noChangeArrowheads="1"/>
              </p:cNvSpPr>
              <p:nvPr/>
            </p:nvSpPr>
            <p:spPr bwMode="gray">
              <a:xfrm>
                <a:off x="8350950" y="1097971"/>
                <a:ext cx="1079500" cy="1081458"/>
              </a:xfrm>
              <a:prstGeom prst="ellipse">
                <a:avLst/>
              </a:prstGeom>
              <a:solidFill>
                <a:srgbClr val="FFC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808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8361386" y="1142984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809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8672038" y="1842335"/>
                <a:ext cx="952963" cy="221466"/>
                <a:chOff x="2522" y="1060"/>
                <a:chExt cx="900" cy="236"/>
              </a:xfrm>
            </p:grpSpPr>
            <p:grpSp>
              <p:nvGrpSpPr>
                <p:cNvPr id="112821" name="Group 76"/>
                <p:cNvGrpSpPr>
                  <a:grpSpLocks/>
                </p:cNvGrpSpPr>
                <p:nvPr/>
              </p:nvGrpSpPr>
              <p:grpSpPr bwMode="auto">
                <a:xfrm>
                  <a:off x="2522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27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8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9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30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22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23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4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5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6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810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8788111" y="1856723"/>
                <a:ext cx="843534" cy="193673"/>
                <a:chOff x="2522" y="1060"/>
                <a:chExt cx="900" cy="236"/>
              </a:xfrm>
            </p:grpSpPr>
            <p:grpSp>
              <p:nvGrpSpPr>
                <p:cNvPr id="112811" name="Group 87"/>
                <p:cNvGrpSpPr>
                  <a:grpSpLocks/>
                </p:cNvGrpSpPr>
                <p:nvPr/>
              </p:nvGrpSpPr>
              <p:grpSpPr bwMode="auto">
                <a:xfrm>
                  <a:off x="2522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17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18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19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20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812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13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14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15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16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112659" name="组合 472"/>
            <p:cNvGrpSpPr>
              <a:grpSpLocks/>
            </p:cNvGrpSpPr>
            <p:nvPr/>
          </p:nvGrpSpPr>
          <p:grpSpPr bwMode="auto">
            <a:xfrm>
              <a:off x="2316" y="2858"/>
              <a:ext cx="847" cy="928"/>
              <a:chOff x="957911" y="2353692"/>
              <a:chExt cx="1146175" cy="1361499"/>
            </a:xfrm>
          </p:grpSpPr>
          <p:sp>
            <p:nvSpPr>
              <p:cNvPr id="112779" name="Oval 70"/>
              <p:cNvSpPr>
                <a:spLocks noChangeArrowheads="1"/>
              </p:cNvSpPr>
              <p:nvPr/>
            </p:nvSpPr>
            <p:spPr bwMode="gray">
              <a:xfrm>
                <a:off x="957911" y="2353692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80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992836" y="2383855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81" name="Oval 73"/>
              <p:cNvSpPr>
                <a:spLocks noChangeArrowheads="1"/>
              </p:cNvSpPr>
              <p:nvPr/>
            </p:nvSpPr>
            <p:spPr bwMode="gray">
              <a:xfrm>
                <a:off x="992836" y="2383855"/>
                <a:ext cx="1079500" cy="1081458"/>
              </a:xfrm>
              <a:prstGeom prst="ellipse">
                <a:avLst/>
              </a:prstGeom>
              <a:solidFill>
                <a:srgbClr val="DEA9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82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1003272" y="2428868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783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1314489" y="3129155"/>
                <a:ext cx="950845" cy="221466"/>
                <a:chOff x="2524" y="1060"/>
                <a:chExt cx="898" cy="236"/>
              </a:xfrm>
            </p:grpSpPr>
            <p:grpSp>
              <p:nvGrpSpPr>
                <p:cNvPr id="112795" name="Group 76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801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02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03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04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96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97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8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9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800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784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1430500" y="3143437"/>
                <a:ext cx="841660" cy="193673"/>
                <a:chOff x="2524" y="1060"/>
                <a:chExt cx="898" cy="236"/>
              </a:xfrm>
            </p:grpSpPr>
            <p:grpSp>
              <p:nvGrpSpPr>
                <p:cNvPr id="112785" name="Group 87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91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2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3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4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86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87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88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89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90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112660" name="组合 613"/>
            <p:cNvGrpSpPr>
              <a:grpSpLocks/>
            </p:cNvGrpSpPr>
            <p:nvPr/>
          </p:nvGrpSpPr>
          <p:grpSpPr bwMode="auto">
            <a:xfrm>
              <a:off x="2072" y="827"/>
              <a:ext cx="848" cy="928"/>
              <a:chOff x="2146280" y="1719245"/>
              <a:chExt cx="1146175" cy="1361680"/>
            </a:xfrm>
          </p:grpSpPr>
          <p:sp>
            <p:nvSpPr>
              <p:cNvPr id="112753" name="Oval 70"/>
              <p:cNvSpPr>
                <a:spLocks noChangeArrowheads="1"/>
              </p:cNvSpPr>
              <p:nvPr/>
            </p:nvSpPr>
            <p:spPr bwMode="gray">
              <a:xfrm>
                <a:off x="2146280" y="1719245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54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2181205" y="1749408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55" name="Oval 73"/>
              <p:cNvSpPr>
                <a:spLocks noChangeArrowheads="1"/>
              </p:cNvSpPr>
              <p:nvPr/>
            </p:nvSpPr>
            <p:spPr bwMode="gray">
              <a:xfrm>
                <a:off x="2181205" y="1749408"/>
                <a:ext cx="1079500" cy="1081458"/>
              </a:xfrm>
              <a:prstGeom prst="ellipse">
                <a:avLst/>
              </a:prstGeom>
              <a:solidFill>
                <a:srgbClr val="DEA9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56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2191641" y="1794421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757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2502575" y="2494240"/>
                <a:ext cx="951904" cy="221466"/>
                <a:chOff x="2523" y="1060"/>
                <a:chExt cx="899" cy="236"/>
              </a:xfrm>
            </p:grpSpPr>
            <p:grpSp>
              <p:nvGrpSpPr>
                <p:cNvPr id="112769" name="Group 76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75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6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7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8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70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71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2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3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74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758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2618621" y="2508572"/>
                <a:ext cx="842596" cy="193673"/>
                <a:chOff x="2523" y="1060"/>
                <a:chExt cx="899" cy="236"/>
              </a:xfrm>
            </p:grpSpPr>
            <p:grpSp>
              <p:nvGrpSpPr>
                <p:cNvPr id="112759" name="Group 87"/>
                <p:cNvGrpSpPr>
                  <a:grpSpLocks/>
                </p:cNvGrpSpPr>
                <p:nvPr/>
              </p:nvGrpSpPr>
              <p:grpSpPr bwMode="auto">
                <a:xfrm>
                  <a:off x="2523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65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6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7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8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60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61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2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3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64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112661" name="组合 526"/>
            <p:cNvGrpSpPr>
              <a:grpSpLocks/>
            </p:cNvGrpSpPr>
            <p:nvPr/>
          </p:nvGrpSpPr>
          <p:grpSpPr bwMode="auto">
            <a:xfrm>
              <a:off x="1341" y="2543"/>
              <a:ext cx="847" cy="928"/>
              <a:chOff x="6932626" y="5072074"/>
              <a:chExt cx="1146175" cy="1361680"/>
            </a:xfrm>
          </p:grpSpPr>
          <p:sp>
            <p:nvSpPr>
              <p:cNvPr id="112727" name="Oval 70"/>
              <p:cNvSpPr>
                <a:spLocks noChangeArrowheads="1"/>
              </p:cNvSpPr>
              <p:nvPr/>
            </p:nvSpPr>
            <p:spPr bwMode="gray">
              <a:xfrm>
                <a:off x="6932626" y="5072074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28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6967551" y="5102237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29" name="Oval 73"/>
              <p:cNvSpPr>
                <a:spLocks noChangeArrowheads="1"/>
              </p:cNvSpPr>
              <p:nvPr/>
            </p:nvSpPr>
            <p:spPr bwMode="gray">
              <a:xfrm>
                <a:off x="6967551" y="5102237"/>
                <a:ext cx="1079500" cy="1081458"/>
              </a:xfrm>
              <a:prstGeom prst="ellipse">
                <a:avLst/>
              </a:prstGeom>
              <a:solidFill>
                <a:srgbClr val="D2CD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30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6977987" y="5147250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731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7288356" y="5846133"/>
                <a:ext cx="954022" cy="221466"/>
                <a:chOff x="2521" y="1060"/>
                <a:chExt cx="901" cy="236"/>
              </a:xfrm>
            </p:grpSpPr>
            <p:grpSp>
              <p:nvGrpSpPr>
                <p:cNvPr id="112743" name="Group 76"/>
                <p:cNvGrpSpPr>
                  <a:grpSpLocks/>
                </p:cNvGrpSpPr>
                <p:nvPr/>
              </p:nvGrpSpPr>
              <p:grpSpPr bwMode="auto">
                <a:xfrm>
                  <a:off x="2521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49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50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51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52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44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45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6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7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8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732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7404462" y="5860574"/>
                <a:ext cx="844471" cy="193673"/>
                <a:chOff x="2521" y="1060"/>
                <a:chExt cx="901" cy="236"/>
              </a:xfrm>
            </p:grpSpPr>
            <p:grpSp>
              <p:nvGrpSpPr>
                <p:cNvPr id="112733" name="Group 87"/>
                <p:cNvGrpSpPr>
                  <a:grpSpLocks/>
                </p:cNvGrpSpPr>
                <p:nvPr/>
              </p:nvGrpSpPr>
              <p:grpSpPr bwMode="auto">
                <a:xfrm>
                  <a:off x="2521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39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0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1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42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34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35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36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37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38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sp>
          <p:nvSpPr>
            <p:cNvPr id="112662" name="TextBox 35"/>
            <p:cNvSpPr txBox="1">
              <a:spLocks noChangeArrowheads="1"/>
            </p:cNvSpPr>
            <p:nvPr/>
          </p:nvSpPr>
          <p:spPr bwMode="auto">
            <a:xfrm>
              <a:off x="1447" y="1760"/>
              <a:ext cx="64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记录干扰的投入</a:t>
              </a:r>
            </a:p>
          </p:txBody>
        </p:sp>
        <p:sp>
          <p:nvSpPr>
            <p:cNvPr id="112663" name="TextBox 36"/>
            <p:cNvSpPr txBox="1">
              <a:spLocks noChangeArrowheads="1"/>
            </p:cNvSpPr>
            <p:nvPr/>
          </p:nvSpPr>
          <p:spPr bwMode="auto">
            <a:xfrm>
              <a:off x="2259" y="995"/>
              <a:ext cx="50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定义干扰项</a:t>
              </a:r>
            </a:p>
          </p:txBody>
        </p:sp>
        <p:sp>
          <p:nvSpPr>
            <p:cNvPr id="112664" name="TextBox 37"/>
            <p:cNvSpPr txBox="1">
              <a:spLocks noChangeArrowheads="1"/>
            </p:cNvSpPr>
            <p:nvPr/>
          </p:nvSpPr>
          <p:spPr bwMode="auto">
            <a:xfrm>
              <a:off x="3665" y="1290"/>
              <a:ext cx="650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定义任务优先级</a:t>
              </a:r>
            </a:p>
          </p:txBody>
        </p:sp>
        <p:sp>
          <p:nvSpPr>
            <p:cNvPr id="112665" name="TextBox 39"/>
            <p:cNvSpPr txBox="1">
              <a:spLocks noChangeArrowheads="1"/>
            </p:cNvSpPr>
            <p:nvPr/>
          </p:nvSpPr>
          <p:spPr bwMode="auto">
            <a:xfrm>
              <a:off x="3567" y="2750"/>
              <a:ext cx="573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控制并行任务</a:t>
              </a:r>
            </a:p>
          </p:txBody>
        </p:sp>
        <p:sp>
          <p:nvSpPr>
            <p:cNvPr id="112666" name="Line 7"/>
            <p:cNvSpPr>
              <a:spLocks noChangeShapeType="1"/>
            </p:cNvSpPr>
            <p:nvPr/>
          </p:nvSpPr>
          <p:spPr bwMode="gray">
            <a:xfrm>
              <a:off x="3444" y="2251"/>
              <a:ext cx="717" cy="62"/>
            </a:xfrm>
            <a:prstGeom prst="line">
              <a:avLst/>
            </a:prstGeom>
            <a:noFill/>
            <a:ln w="19050">
              <a:solidFill>
                <a:srgbClr val="FFBD5B"/>
              </a:solidFill>
              <a:round/>
              <a:headEnd type="triangle" w="med" len="med"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667" name="TextBox 41"/>
            <p:cNvSpPr txBox="1">
              <a:spLocks noChangeArrowheads="1"/>
            </p:cNvSpPr>
            <p:nvPr/>
          </p:nvSpPr>
          <p:spPr bwMode="auto">
            <a:xfrm>
              <a:off x="2438" y="3001"/>
              <a:ext cx="653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给出干扰排除的指南</a:t>
              </a:r>
            </a:p>
          </p:txBody>
        </p:sp>
        <p:sp>
          <p:nvSpPr>
            <p:cNvPr id="112668" name="TextBox 42"/>
            <p:cNvSpPr txBox="1">
              <a:spLocks noChangeArrowheads="1"/>
            </p:cNvSpPr>
            <p:nvPr/>
          </p:nvSpPr>
          <p:spPr bwMode="auto">
            <a:xfrm>
              <a:off x="1497" y="2705"/>
              <a:ext cx="594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监控干扰的情况</a:t>
              </a:r>
            </a:p>
          </p:txBody>
        </p:sp>
        <p:grpSp>
          <p:nvGrpSpPr>
            <p:cNvPr id="112669" name="组合 233"/>
            <p:cNvGrpSpPr>
              <a:grpSpLocks/>
            </p:cNvGrpSpPr>
            <p:nvPr/>
          </p:nvGrpSpPr>
          <p:grpSpPr bwMode="auto">
            <a:xfrm>
              <a:off x="2738" y="1805"/>
              <a:ext cx="913" cy="1052"/>
              <a:chOff x="957911" y="2353692"/>
              <a:chExt cx="1146175" cy="1361618"/>
            </a:xfrm>
          </p:grpSpPr>
          <p:sp>
            <p:nvSpPr>
              <p:cNvPr id="112702" name="Oval 70"/>
              <p:cNvSpPr>
                <a:spLocks noChangeArrowheads="1"/>
              </p:cNvSpPr>
              <p:nvPr/>
            </p:nvSpPr>
            <p:spPr bwMode="gray">
              <a:xfrm>
                <a:off x="957911" y="2353692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703" name="Picture 72" descr="circuler_1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gray">
              <a:xfrm>
                <a:off x="992836" y="2383855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704" name="Oval 73"/>
              <p:cNvSpPr>
                <a:spLocks noChangeArrowheads="1"/>
              </p:cNvSpPr>
              <p:nvPr/>
            </p:nvSpPr>
            <p:spPr bwMode="gray">
              <a:xfrm>
                <a:off x="992836" y="2383855"/>
                <a:ext cx="1079500" cy="1081458"/>
              </a:xfrm>
              <a:prstGeom prst="ellipse">
                <a:avLst/>
              </a:prstGeom>
              <a:solidFill>
                <a:srgbClr val="0070C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grpSp>
            <p:nvGrpSpPr>
              <p:cNvPr id="112705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1314489" y="3129155"/>
                <a:ext cx="950845" cy="221466"/>
                <a:chOff x="2524" y="1060"/>
                <a:chExt cx="898" cy="236"/>
              </a:xfrm>
            </p:grpSpPr>
            <p:grpSp>
              <p:nvGrpSpPr>
                <p:cNvPr id="112717" name="Group 76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23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4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5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6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18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19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0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1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22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706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1430500" y="3143437"/>
                <a:ext cx="841660" cy="193673"/>
                <a:chOff x="2524" y="1060"/>
                <a:chExt cx="898" cy="236"/>
              </a:xfrm>
            </p:grpSpPr>
            <p:grpSp>
              <p:nvGrpSpPr>
                <p:cNvPr id="112707" name="Group 87"/>
                <p:cNvGrpSpPr>
                  <a:grpSpLocks/>
                </p:cNvGrpSpPr>
                <p:nvPr/>
              </p:nvGrpSpPr>
              <p:grpSpPr bwMode="auto">
                <a:xfrm>
                  <a:off x="2524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13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4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5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6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708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709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0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1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712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grpSp>
          <p:nvGrpSpPr>
            <p:cNvPr id="112670" name="Group 59"/>
            <p:cNvGrpSpPr>
              <a:grpSpLocks/>
            </p:cNvGrpSpPr>
            <p:nvPr/>
          </p:nvGrpSpPr>
          <p:grpSpPr bwMode="auto">
            <a:xfrm>
              <a:off x="2730" y="1829"/>
              <a:ext cx="947" cy="889"/>
              <a:chOff x="1969" y="1904"/>
              <a:chExt cx="709" cy="708"/>
            </a:xfrm>
          </p:grpSpPr>
          <p:sp>
            <p:nvSpPr>
              <p:cNvPr id="112700" name="Oval 61"/>
              <p:cNvSpPr>
                <a:spLocks noChangeArrowheads="1"/>
              </p:cNvSpPr>
              <p:nvPr/>
            </p:nvSpPr>
            <p:spPr bwMode="auto">
              <a:xfrm>
                <a:off x="1969" y="1904"/>
                <a:ext cx="709" cy="708"/>
              </a:xfrm>
              <a:prstGeom prst="ellipse">
                <a:avLst/>
              </a:prstGeom>
              <a:gradFill rotWithShape="1">
                <a:gsLst>
                  <a:gs pos="0">
                    <a:srgbClr val="6BA1C5"/>
                  </a:gs>
                  <a:gs pos="100000">
                    <a:srgbClr val="314A5A"/>
                  </a:gs>
                </a:gsLst>
                <a:path path="rect">
                  <a:fillToRect r="100000" b="100000"/>
                </a:path>
              </a:gradFill>
              <a:ln w="19050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50000"/>
                  </a:spcBef>
                </a:pPr>
                <a:endParaRPr lang="en-US" altLang="ko-KR" sz="1400" b="1">
                  <a:solidFill>
                    <a:srgbClr val="FFFFFF"/>
                  </a:solidFill>
                  <a:latin typeface="HY헤드라인M"/>
                  <a:ea typeface="HY헤드라인M"/>
                  <a:cs typeface="HY헤드라인M"/>
                </a:endParaRPr>
              </a:p>
            </p:txBody>
          </p:sp>
          <p:sp>
            <p:nvSpPr>
              <p:cNvPr id="112701" name="Oval 62"/>
              <p:cNvSpPr>
                <a:spLocks noChangeArrowheads="1"/>
              </p:cNvSpPr>
              <p:nvPr/>
            </p:nvSpPr>
            <p:spPr bwMode="auto">
              <a:xfrm>
                <a:off x="2115" y="1953"/>
                <a:ext cx="163" cy="170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</p:grpSp>
        <p:sp>
          <p:nvSpPr>
            <p:cNvPr id="112671" name="TextBox 43"/>
            <p:cNvSpPr txBox="1">
              <a:spLocks noChangeArrowheads="1"/>
            </p:cNvSpPr>
            <p:nvPr/>
          </p:nvSpPr>
          <p:spPr bwMode="auto">
            <a:xfrm>
              <a:off x="2821" y="2068"/>
              <a:ext cx="781" cy="2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专 注</a:t>
              </a:r>
            </a:p>
          </p:txBody>
        </p:sp>
        <p:grpSp>
          <p:nvGrpSpPr>
            <p:cNvPr id="112672" name="组合 580"/>
            <p:cNvGrpSpPr>
              <a:grpSpLocks/>
            </p:cNvGrpSpPr>
            <p:nvPr/>
          </p:nvGrpSpPr>
          <p:grpSpPr bwMode="auto">
            <a:xfrm>
              <a:off x="3787" y="1888"/>
              <a:ext cx="847" cy="928"/>
              <a:chOff x="6932626" y="5072074"/>
              <a:chExt cx="1146175" cy="1361680"/>
            </a:xfrm>
          </p:grpSpPr>
          <p:sp>
            <p:nvSpPr>
              <p:cNvPr id="112674" name="Oval 70"/>
              <p:cNvSpPr>
                <a:spLocks noChangeArrowheads="1"/>
              </p:cNvSpPr>
              <p:nvPr/>
            </p:nvSpPr>
            <p:spPr bwMode="gray">
              <a:xfrm>
                <a:off x="6932626" y="5072074"/>
                <a:ext cx="1146175" cy="1154113"/>
              </a:xfrm>
              <a:prstGeom prst="ellipse">
                <a:avLst/>
              </a:prstGeom>
              <a:solidFill>
                <a:srgbClr val="EAEAEA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675" name="Picture 72" descr="circuler_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gray">
              <a:xfrm>
                <a:off x="6967551" y="5102237"/>
                <a:ext cx="1072543" cy="107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12676" name="Oval 73"/>
              <p:cNvSpPr>
                <a:spLocks noChangeArrowheads="1"/>
              </p:cNvSpPr>
              <p:nvPr/>
            </p:nvSpPr>
            <p:spPr bwMode="gray">
              <a:xfrm>
                <a:off x="6967551" y="5102237"/>
                <a:ext cx="1079500" cy="1081458"/>
              </a:xfrm>
              <a:prstGeom prst="ellipse">
                <a:avLst/>
              </a:prstGeom>
              <a:solidFill>
                <a:srgbClr val="D2CD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400" b="1">
                  <a:latin typeface="Times New Roman" pitchFamily="18" charset="0"/>
                </a:endParaRPr>
              </a:p>
            </p:txBody>
          </p:sp>
          <p:pic>
            <p:nvPicPr>
              <p:cNvPr id="112677" name="Picture 74" descr="light_shadow1"/>
              <p:cNvPicPr>
                <a:picLocks noChangeAspect="1" noChangeArrowheads="1"/>
              </p:cNvPicPr>
              <p:nvPr/>
            </p:nvPicPr>
            <p:blipFill>
              <a:blip r:embed="rId3"/>
              <a:srcRect t="14285"/>
              <a:stretch>
                <a:fillRect/>
              </a:stretch>
            </p:blipFill>
            <p:spPr bwMode="gray">
              <a:xfrm>
                <a:off x="6977987" y="5147250"/>
                <a:ext cx="790783" cy="675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2678" name="Group 75"/>
              <p:cNvGrpSpPr>
                <a:grpSpLocks/>
              </p:cNvGrpSpPr>
              <p:nvPr/>
            </p:nvGrpSpPr>
            <p:grpSpPr bwMode="auto">
              <a:xfrm rot="-3733502" flipH="1" flipV="1">
                <a:off x="7288074" y="5845665"/>
                <a:ext cx="955081" cy="221466"/>
                <a:chOff x="2520" y="1060"/>
                <a:chExt cx="902" cy="236"/>
              </a:xfrm>
            </p:grpSpPr>
            <p:grpSp>
              <p:nvGrpSpPr>
                <p:cNvPr id="112690" name="Group 76"/>
                <p:cNvGrpSpPr>
                  <a:grpSpLocks/>
                </p:cNvGrpSpPr>
                <p:nvPr/>
              </p:nvGrpSpPr>
              <p:grpSpPr bwMode="auto">
                <a:xfrm>
                  <a:off x="2520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696" name="AutoShape 7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7" name="AutoShape 7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8" name="AutoShape 7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9" name="AutoShape 8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691" name="Group 81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692" name="AutoShape 8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3" name="AutoShape 8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4" name="AutoShape 8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95" name="AutoShape 8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  <p:grpSp>
            <p:nvGrpSpPr>
              <p:cNvPr id="112679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7404212" y="5860159"/>
                <a:ext cx="845408" cy="193673"/>
                <a:chOff x="2520" y="1060"/>
                <a:chExt cx="902" cy="236"/>
              </a:xfrm>
            </p:grpSpPr>
            <p:grpSp>
              <p:nvGrpSpPr>
                <p:cNvPr id="112680" name="Group 87"/>
                <p:cNvGrpSpPr>
                  <a:grpSpLocks/>
                </p:cNvGrpSpPr>
                <p:nvPr/>
              </p:nvGrpSpPr>
              <p:grpSpPr bwMode="auto">
                <a:xfrm>
                  <a:off x="2520" y="106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686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7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8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9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  <p:grpSp>
              <p:nvGrpSpPr>
                <p:cNvPr id="112681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0" y="1110"/>
                  <a:ext cx="742" cy="186"/>
                  <a:chOff x="1565" y="2568"/>
                  <a:chExt cx="1118" cy="279"/>
                </a:xfrm>
              </p:grpSpPr>
              <p:sp>
                <p:nvSpPr>
                  <p:cNvPr id="112682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3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4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112685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10800000" wrap="none" anchor="ctr"/>
                  <a:lstStyle/>
                  <a:p>
                    <a:endParaRPr lang="zh-CN" altLang="en-US" sz="2400" b="1">
                      <a:latin typeface="Times New Roman" pitchFamily="18" charset="0"/>
                    </a:endParaRPr>
                  </a:p>
                </p:txBody>
              </p:sp>
            </p:grpSp>
          </p:grpSp>
        </p:grpSp>
        <p:sp>
          <p:nvSpPr>
            <p:cNvPr id="112673" name="TextBox 40"/>
            <p:cNvSpPr txBox="1">
              <a:spLocks noChangeArrowheads="1"/>
            </p:cNvSpPr>
            <p:nvPr/>
          </p:nvSpPr>
          <p:spPr bwMode="auto">
            <a:xfrm>
              <a:off x="3886" y="2037"/>
              <a:ext cx="652" cy="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站会上解释并行原因</a:t>
              </a:r>
            </a:p>
          </p:txBody>
        </p:sp>
      </p:grpSp>
      <p:sp>
        <p:nvSpPr>
          <p:cNvPr id="112642" name="Text Box 240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2643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pic>
        <p:nvPicPr>
          <p:cNvPr id="112644" name="图片 1" descr="1f4da2e8ea535f1bb80e2db2.jpg"/>
          <p:cNvPicPr>
            <a:picLocks noGrp="1"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85100" y="5410200"/>
            <a:ext cx="1739900" cy="1087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8" descr="D:\work\my work\开发工作\需求开发\敏捷相关\敏捷材料\敏捷之路\L2\L2照片\燃烧图\并行任务_11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2413" y="1062038"/>
            <a:ext cx="3838575" cy="193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6" name="Picture 2" descr="D:\work\my work\开发工作\需求开发\敏捷相关\敏捷材料\敏捷之路\L2\L2照片\任务卡片\任务卡片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6888" y="2362200"/>
            <a:ext cx="438467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1150" y="3771900"/>
            <a:ext cx="3754438" cy="188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68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3669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89" name="Picture 2" descr="黑板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3238" y="915988"/>
            <a:ext cx="6410325" cy="591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0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4691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114692" name="Text Box 3"/>
          <p:cNvSpPr txBox="1">
            <a:spLocks noChangeArrowheads="1"/>
          </p:cNvSpPr>
          <p:nvPr/>
        </p:nvSpPr>
        <p:spPr bwMode="auto">
          <a:xfrm>
            <a:off x="3673475" y="2544763"/>
            <a:ext cx="22161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拥抱变化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图片 1" descr="Comp_8009716827.jpg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02500" y="901700"/>
            <a:ext cx="13208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5714" name="Rectangle 2"/>
          <p:cNvSpPr>
            <a:spLocks noChangeArrowheads="1"/>
          </p:cNvSpPr>
          <p:nvPr/>
        </p:nvSpPr>
        <p:spPr bwMode="auto">
          <a:xfrm>
            <a:off x="2846388" y="2133600"/>
            <a:ext cx="6489700" cy="863600"/>
          </a:xfrm>
          <a:prstGeom prst="rect">
            <a:avLst/>
          </a:prstGeom>
          <a:gradFill rotWithShape="1">
            <a:gsLst>
              <a:gs pos="0">
                <a:srgbClr val="FF6600">
                  <a:alpha val="59998"/>
                </a:srgbClr>
              </a:gs>
              <a:gs pos="100000">
                <a:srgbClr val="762F00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2000"/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4841875" y="4864100"/>
            <a:ext cx="4497388" cy="1206500"/>
          </a:xfrm>
          <a:prstGeom prst="rect">
            <a:avLst/>
          </a:prstGeom>
          <a:gradFill rotWithShape="1">
            <a:gsLst>
              <a:gs pos="0">
                <a:srgbClr val="009999">
                  <a:alpha val="59998"/>
                </a:srgbClr>
              </a:gs>
              <a:gs pos="100000">
                <a:srgbClr val="004747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2000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3387725" y="3028950"/>
            <a:ext cx="5951538" cy="931863"/>
          </a:xfrm>
          <a:prstGeom prst="rect">
            <a:avLst/>
          </a:prstGeom>
          <a:gradFill rotWithShape="1">
            <a:gsLst>
              <a:gs pos="0">
                <a:srgbClr val="CC9900">
                  <a:alpha val="59998"/>
                </a:srgbClr>
              </a:gs>
              <a:gs pos="100000">
                <a:srgbClr val="5E4700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2000"/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4040188" y="3960813"/>
            <a:ext cx="5299075" cy="904875"/>
          </a:xfrm>
          <a:prstGeom prst="rect">
            <a:avLst/>
          </a:prstGeom>
          <a:gradFill rotWithShape="1">
            <a:gsLst>
              <a:gs pos="0">
                <a:srgbClr val="CCFF33">
                  <a:alpha val="59998"/>
                </a:srgbClr>
              </a:gs>
              <a:gs pos="100000">
                <a:srgbClr val="5E7618">
                  <a:alpha val="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2000"/>
          </a:p>
        </p:txBody>
      </p:sp>
      <p:sp>
        <p:nvSpPr>
          <p:cNvPr id="115718" name="Line 6"/>
          <p:cNvSpPr>
            <a:spLocks noChangeShapeType="1"/>
          </p:cNvSpPr>
          <p:nvPr/>
        </p:nvSpPr>
        <p:spPr bwMode="auto">
          <a:xfrm>
            <a:off x="3206750" y="3028950"/>
            <a:ext cx="6132513" cy="0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9" name="Line 7"/>
          <p:cNvSpPr>
            <a:spLocks noChangeShapeType="1"/>
          </p:cNvSpPr>
          <p:nvPr/>
        </p:nvSpPr>
        <p:spPr bwMode="auto">
          <a:xfrm>
            <a:off x="4040188" y="3960813"/>
            <a:ext cx="5299075" cy="0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0" name="Line 8"/>
          <p:cNvSpPr>
            <a:spLocks noChangeShapeType="1"/>
          </p:cNvSpPr>
          <p:nvPr/>
        </p:nvSpPr>
        <p:spPr bwMode="auto">
          <a:xfrm>
            <a:off x="4678363" y="4865688"/>
            <a:ext cx="4660900" cy="0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>
            <a:off x="585788" y="6070600"/>
            <a:ext cx="8753475" cy="0"/>
          </a:xfrm>
          <a:prstGeom prst="line">
            <a:avLst/>
          </a:prstGeom>
          <a:noFill/>
          <a:ln w="12700">
            <a:solidFill>
              <a:srgbClr val="FFFFFF">
                <a:alpha val="50195"/>
              </a:srgbClr>
            </a:solidFill>
            <a:prstDash val="sysDot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2" name="Text Box 10"/>
          <p:cNvSpPr txBox="1">
            <a:spLocks noChangeArrowheads="1"/>
          </p:cNvSpPr>
          <p:nvPr/>
        </p:nvSpPr>
        <p:spPr bwMode="auto">
          <a:xfrm>
            <a:off x="5618163" y="5221288"/>
            <a:ext cx="1439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00FFCC"/>
                </a:solidFill>
                <a:ea typeface="Gulim" pitchFamily="34" charset="-127"/>
              </a:rPr>
              <a:t>影响范围广</a:t>
            </a:r>
          </a:p>
        </p:txBody>
      </p:sp>
      <p:sp>
        <p:nvSpPr>
          <p:cNvPr id="115723" name="Text Box 11"/>
          <p:cNvSpPr txBox="1">
            <a:spLocks noChangeArrowheads="1"/>
          </p:cNvSpPr>
          <p:nvPr/>
        </p:nvSpPr>
        <p:spPr bwMode="auto">
          <a:xfrm>
            <a:off x="4992688" y="4167188"/>
            <a:ext cx="1693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99FF66"/>
                </a:solidFill>
                <a:ea typeface="Gulim" pitchFamily="34" charset="-127"/>
              </a:rPr>
              <a:t>变更的风险高</a:t>
            </a:r>
          </a:p>
        </p:txBody>
      </p:sp>
      <p:sp>
        <p:nvSpPr>
          <p:cNvPr id="115724" name="Text Box 12"/>
          <p:cNvSpPr txBox="1">
            <a:spLocks noChangeArrowheads="1"/>
          </p:cNvSpPr>
          <p:nvPr/>
        </p:nvSpPr>
        <p:spPr bwMode="auto">
          <a:xfrm>
            <a:off x="4410075" y="3333750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66"/>
                </a:solidFill>
                <a:ea typeface="Gulim" pitchFamily="34" charset="-127"/>
              </a:rPr>
              <a:t>变更代价大</a:t>
            </a:r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3694113" y="2366963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CC00"/>
                </a:solidFill>
                <a:ea typeface="Gulim" pitchFamily="34" charset="-127"/>
              </a:rPr>
              <a:t>需求变化少</a:t>
            </a:r>
          </a:p>
        </p:txBody>
      </p:sp>
      <p:grpSp>
        <p:nvGrpSpPr>
          <p:cNvPr id="115726" name="Group 14"/>
          <p:cNvGrpSpPr>
            <a:grpSpLocks/>
          </p:cNvGrpSpPr>
          <p:nvPr/>
        </p:nvGrpSpPr>
        <p:grpSpPr bwMode="auto">
          <a:xfrm>
            <a:off x="584200" y="1628775"/>
            <a:ext cx="5068888" cy="4476750"/>
            <a:chOff x="0" y="0"/>
            <a:chExt cx="3913" cy="3607"/>
          </a:xfrm>
        </p:grpSpPr>
        <p:grpSp>
          <p:nvGrpSpPr>
            <p:cNvPr id="115751" name="Group 15"/>
            <p:cNvGrpSpPr>
              <a:grpSpLocks/>
            </p:cNvGrpSpPr>
            <p:nvPr/>
          </p:nvGrpSpPr>
          <p:grpSpPr bwMode="auto">
            <a:xfrm>
              <a:off x="0" y="2394"/>
              <a:ext cx="3913" cy="1213"/>
              <a:chOff x="0" y="0"/>
              <a:chExt cx="2912" cy="963"/>
            </a:xfrm>
          </p:grpSpPr>
          <p:sp>
            <p:nvSpPr>
              <p:cNvPr id="115767" name="Freeform 16"/>
              <p:cNvSpPr>
                <a:spLocks/>
              </p:cNvSpPr>
              <p:nvPr/>
            </p:nvSpPr>
            <p:spPr bwMode="auto">
              <a:xfrm>
                <a:off x="290" y="0"/>
                <a:ext cx="2242" cy="346"/>
              </a:xfrm>
              <a:custGeom>
                <a:avLst/>
                <a:gdLst>
                  <a:gd name="T0" fmla="*/ 0 w 2208"/>
                  <a:gd name="T1" fmla="*/ 340 h 303"/>
                  <a:gd name="T2" fmla="*/ 2009 w 2208"/>
                  <a:gd name="T3" fmla="*/ 345 h 303"/>
                  <a:gd name="T4" fmla="*/ 2241 w 2208"/>
                  <a:gd name="T5" fmla="*/ 0 h 303"/>
                  <a:gd name="T6" fmla="*/ 701 w 2208"/>
                  <a:gd name="T7" fmla="*/ 32 h 303"/>
                  <a:gd name="T8" fmla="*/ 0 w 2208"/>
                  <a:gd name="T9" fmla="*/ 34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8"/>
                  <a:gd name="T16" fmla="*/ 0 h 303"/>
                  <a:gd name="T17" fmla="*/ 2208 w 2208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8" h="303">
                    <a:moveTo>
                      <a:pt x="0" y="298"/>
                    </a:moveTo>
                    <a:lnTo>
                      <a:pt x="1979" y="302"/>
                    </a:lnTo>
                    <a:lnTo>
                      <a:pt x="2207" y="0"/>
                    </a:lnTo>
                    <a:lnTo>
                      <a:pt x="690" y="28"/>
                    </a:lnTo>
                    <a:lnTo>
                      <a:pt x="0" y="298"/>
                    </a:lnTo>
                  </a:path>
                </a:pathLst>
              </a:custGeom>
              <a:gradFill rotWithShape="1">
                <a:gsLst>
                  <a:gs pos="0">
                    <a:srgbClr val="03555F"/>
                  </a:gs>
                  <a:gs pos="50000">
                    <a:srgbClr val="05808F"/>
                  </a:gs>
                  <a:gs pos="100000">
                    <a:srgbClr val="03555F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8" name="Freeform 17"/>
              <p:cNvSpPr>
                <a:spLocks/>
              </p:cNvSpPr>
              <p:nvPr/>
            </p:nvSpPr>
            <p:spPr bwMode="auto">
              <a:xfrm>
                <a:off x="0" y="343"/>
                <a:ext cx="2597" cy="617"/>
              </a:xfrm>
              <a:custGeom>
                <a:avLst/>
                <a:gdLst>
                  <a:gd name="T0" fmla="*/ 0 w 2557"/>
                  <a:gd name="T1" fmla="*/ 616 h 538"/>
                  <a:gd name="T2" fmla="*/ 2596 w 2557"/>
                  <a:gd name="T3" fmla="*/ 615 h 538"/>
                  <a:gd name="T4" fmla="*/ 2297 w 2557"/>
                  <a:gd name="T5" fmla="*/ 1 h 538"/>
                  <a:gd name="T6" fmla="*/ 293 w 2557"/>
                  <a:gd name="T7" fmla="*/ 0 h 538"/>
                  <a:gd name="T8" fmla="*/ 0 w 2557"/>
                  <a:gd name="T9" fmla="*/ 616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7"/>
                  <a:gd name="T16" fmla="*/ 0 h 538"/>
                  <a:gd name="T17" fmla="*/ 2557 w 2557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7" h="538">
                    <a:moveTo>
                      <a:pt x="0" y="537"/>
                    </a:moveTo>
                    <a:lnTo>
                      <a:pt x="2556" y="536"/>
                    </a:lnTo>
                    <a:lnTo>
                      <a:pt x="2262" y="1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gradFill rotWithShape="1">
                <a:gsLst>
                  <a:gs pos="0">
                    <a:srgbClr val="00C5C0"/>
                  </a:gs>
                  <a:gs pos="100000">
                    <a:srgbClr val="005B59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9" name="Freeform 18"/>
              <p:cNvSpPr>
                <a:spLocks/>
              </p:cNvSpPr>
              <p:nvPr/>
            </p:nvSpPr>
            <p:spPr bwMode="auto">
              <a:xfrm>
                <a:off x="2291" y="6"/>
                <a:ext cx="621" cy="957"/>
              </a:xfrm>
              <a:custGeom>
                <a:avLst/>
                <a:gdLst>
                  <a:gd name="T0" fmla="*/ 306 w 612"/>
                  <a:gd name="T1" fmla="*/ 956 h 836"/>
                  <a:gd name="T2" fmla="*/ 620 w 612"/>
                  <a:gd name="T3" fmla="*/ 545 h 836"/>
                  <a:gd name="T4" fmla="*/ 229 w 612"/>
                  <a:gd name="T5" fmla="*/ 0 h 836"/>
                  <a:gd name="T6" fmla="*/ 0 w 612"/>
                  <a:gd name="T7" fmla="*/ 346 h 836"/>
                  <a:gd name="T8" fmla="*/ 306 w 612"/>
                  <a:gd name="T9" fmla="*/ 956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2"/>
                  <a:gd name="T16" fmla="*/ 0 h 836"/>
                  <a:gd name="T17" fmla="*/ 612 w 612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2" h="836">
                    <a:moveTo>
                      <a:pt x="302" y="835"/>
                    </a:moveTo>
                    <a:lnTo>
                      <a:pt x="611" y="476"/>
                    </a:lnTo>
                    <a:lnTo>
                      <a:pt x="226" y="0"/>
                    </a:lnTo>
                    <a:lnTo>
                      <a:pt x="0" y="302"/>
                    </a:lnTo>
                    <a:lnTo>
                      <a:pt x="302" y="835"/>
                    </a:lnTo>
                  </a:path>
                </a:pathLst>
              </a:custGeom>
              <a:solidFill>
                <a:srgbClr val="00B0AC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5752" name="Group 19"/>
            <p:cNvGrpSpPr>
              <a:grpSpLocks/>
            </p:cNvGrpSpPr>
            <p:nvPr/>
          </p:nvGrpSpPr>
          <p:grpSpPr bwMode="auto">
            <a:xfrm>
              <a:off x="420" y="1750"/>
              <a:ext cx="2912" cy="963"/>
              <a:chOff x="0" y="0"/>
              <a:chExt cx="2912" cy="963"/>
            </a:xfrm>
          </p:grpSpPr>
          <p:sp>
            <p:nvSpPr>
              <p:cNvPr id="115764" name="Freeform 20"/>
              <p:cNvSpPr>
                <a:spLocks/>
              </p:cNvSpPr>
              <p:nvPr/>
            </p:nvSpPr>
            <p:spPr bwMode="auto">
              <a:xfrm>
                <a:off x="290" y="0"/>
                <a:ext cx="2242" cy="346"/>
              </a:xfrm>
              <a:custGeom>
                <a:avLst/>
                <a:gdLst>
                  <a:gd name="T0" fmla="*/ 0 w 2208"/>
                  <a:gd name="T1" fmla="*/ 340 h 303"/>
                  <a:gd name="T2" fmla="*/ 2009 w 2208"/>
                  <a:gd name="T3" fmla="*/ 345 h 303"/>
                  <a:gd name="T4" fmla="*/ 2241 w 2208"/>
                  <a:gd name="T5" fmla="*/ 0 h 303"/>
                  <a:gd name="T6" fmla="*/ 701 w 2208"/>
                  <a:gd name="T7" fmla="*/ 32 h 303"/>
                  <a:gd name="T8" fmla="*/ 0 w 2208"/>
                  <a:gd name="T9" fmla="*/ 340 h 3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08"/>
                  <a:gd name="T16" fmla="*/ 0 h 303"/>
                  <a:gd name="T17" fmla="*/ 2208 w 2208"/>
                  <a:gd name="T18" fmla="*/ 303 h 30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08" h="303">
                    <a:moveTo>
                      <a:pt x="0" y="298"/>
                    </a:moveTo>
                    <a:lnTo>
                      <a:pt x="1979" y="302"/>
                    </a:lnTo>
                    <a:lnTo>
                      <a:pt x="2207" y="0"/>
                    </a:lnTo>
                    <a:lnTo>
                      <a:pt x="690" y="28"/>
                    </a:lnTo>
                    <a:lnTo>
                      <a:pt x="0" y="298"/>
                    </a:lnTo>
                  </a:path>
                </a:pathLst>
              </a:custGeom>
              <a:gradFill rotWithShape="1">
                <a:gsLst>
                  <a:gs pos="0">
                    <a:srgbClr val="385500"/>
                  </a:gs>
                  <a:gs pos="50000">
                    <a:srgbClr val="558000"/>
                  </a:gs>
                  <a:gs pos="100000">
                    <a:srgbClr val="385500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5" name="Freeform 21"/>
              <p:cNvSpPr>
                <a:spLocks/>
              </p:cNvSpPr>
              <p:nvPr/>
            </p:nvSpPr>
            <p:spPr bwMode="auto">
              <a:xfrm>
                <a:off x="0" y="343"/>
                <a:ext cx="2597" cy="617"/>
              </a:xfrm>
              <a:custGeom>
                <a:avLst/>
                <a:gdLst>
                  <a:gd name="T0" fmla="*/ 0 w 2557"/>
                  <a:gd name="T1" fmla="*/ 616 h 538"/>
                  <a:gd name="T2" fmla="*/ 2596 w 2557"/>
                  <a:gd name="T3" fmla="*/ 615 h 538"/>
                  <a:gd name="T4" fmla="*/ 2297 w 2557"/>
                  <a:gd name="T5" fmla="*/ 1 h 538"/>
                  <a:gd name="T6" fmla="*/ 293 w 2557"/>
                  <a:gd name="T7" fmla="*/ 0 h 538"/>
                  <a:gd name="T8" fmla="*/ 0 w 2557"/>
                  <a:gd name="T9" fmla="*/ 616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57"/>
                  <a:gd name="T16" fmla="*/ 0 h 538"/>
                  <a:gd name="T17" fmla="*/ 2557 w 2557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57" h="538">
                    <a:moveTo>
                      <a:pt x="0" y="537"/>
                    </a:moveTo>
                    <a:lnTo>
                      <a:pt x="2556" y="536"/>
                    </a:lnTo>
                    <a:lnTo>
                      <a:pt x="2262" y="1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gradFill rotWithShape="1">
                <a:gsLst>
                  <a:gs pos="0">
                    <a:srgbClr val="8CD200"/>
                  </a:gs>
                  <a:gs pos="100000">
                    <a:srgbClr val="416100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6" name="Freeform 22"/>
              <p:cNvSpPr>
                <a:spLocks/>
              </p:cNvSpPr>
              <p:nvPr/>
            </p:nvSpPr>
            <p:spPr bwMode="auto">
              <a:xfrm>
                <a:off x="2291" y="6"/>
                <a:ext cx="621" cy="957"/>
              </a:xfrm>
              <a:custGeom>
                <a:avLst/>
                <a:gdLst>
                  <a:gd name="T0" fmla="*/ 306 w 612"/>
                  <a:gd name="T1" fmla="*/ 956 h 836"/>
                  <a:gd name="T2" fmla="*/ 620 w 612"/>
                  <a:gd name="T3" fmla="*/ 545 h 836"/>
                  <a:gd name="T4" fmla="*/ 229 w 612"/>
                  <a:gd name="T5" fmla="*/ 0 h 836"/>
                  <a:gd name="T6" fmla="*/ 0 w 612"/>
                  <a:gd name="T7" fmla="*/ 346 h 836"/>
                  <a:gd name="T8" fmla="*/ 306 w 612"/>
                  <a:gd name="T9" fmla="*/ 956 h 83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12"/>
                  <a:gd name="T16" fmla="*/ 0 h 836"/>
                  <a:gd name="T17" fmla="*/ 612 w 612"/>
                  <a:gd name="T18" fmla="*/ 836 h 8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12" h="836">
                    <a:moveTo>
                      <a:pt x="302" y="835"/>
                    </a:moveTo>
                    <a:lnTo>
                      <a:pt x="611" y="476"/>
                    </a:lnTo>
                    <a:lnTo>
                      <a:pt x="226" y="0"/>
                    </a:lnTo>
                    <a:lnTo>
                      <a:pt x="0" y="302"/>
                    </a:lnTo>
                    <a:lnTo>
                      <a:pt x="302" y="835"/>
                    </a:lnTo>
                  </a:path>
                </a:pathLst>
              </a:custGeom>
              <a:solidFill>
                <a:srgbClr val="99CC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5753" name="Group 23"/>
            <p:cNvGrpSpPr>
              <a:grpSpLocks/>
            </p:cNvGrpSpPr>
            <p:nvPr/>
          </p:nvGrpSpPr>
          <p:grpSpPr bwMode="auto">
            <a:xfrm>
              <a:off x="750" y="1172"/>
              <a:ext cx="2150" cy="838"/>
              <a:chOff x="0" y="0"/>
              <a:chExt cx="2150" cy="838"/>
            </a:xfrm>
          </p:grpSpPr>
          <p:sp>
            <p:nvSpPr>
              <p:cNvPr id="115761" name="Freeform 24"/>
              <p:cNvSpPr>
                <a:spLocks/>
              </p:cNvSpPr>
              <p:nvPr/>
            </p:nvSpPr>
            <p:spPr bwMode="auto">
              <a:xfrm>
                <a:off x="1626" y="0"/>
                <a:ext cx="524" cy="838"/>
              </a:xfrm>
              <a:custGeom>
                <a:avLst/>
                <a:gdLst>
                  <a:gd name="T0" fmla="*/ 0 w 516"/>
                  <a:gd name="T1" fmla="*/ 230 h 732"/>
                  <a:gd name="T2" fmla="*/ 299 w 516"/>
                  <a:gd name="T3" fmla="*/ 837 h 732"/>
                  <a:gd name="T4" fmla="*/ 523 w 516"/>
                  <a:gd name="T5" fmla="*/ 508 h 732"/>
                  <a:gd name="T6" fmla="*/ 158 w 516"/>
                  <a:gd name="T7" fmla="*/ 0 h 732"/>
                  <a:gd name="T8" fmla="*/ 0 w 516"/>
                  <a:gd name="T9" fmla="*/ 230 h 73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16"/>
                  <a:gd name="T16" fmla="*/ 0 h 732"/>
                  <a:gd name="T17" fmla="*/ 516 w 516"/>
                  <a:gd name="T18" fmla="*/ 732 h 73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16" h="732">
                    <a:moveTo>
                      <a:pt x="0" y="201"/>
                    </a:moveTo>
                    <a:lnTo>
                      <a:pt x="294" y="731"/>
                    </a:lnTo>
                    <a:lnTo>
                      <a:pt x="515" y="444"/>
                    </a:lnTo>
                    <a:lnTo>
                      <a:pt x="156" y="0"/>
                    </a:lnTo>
                    <a:lnTo>
                      <a:pt x="0" y="201"/>
                    </a:lnTo>
                  </a:path>
                </a:pathLst>
              </a:custGeom>
              <a:solidFill>
                <a:srgbClr val="FEF8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2" name="Freeform 25"/>
              <p:cNvSpPr>
                <a:spLocks/>
              </p:cNvSpPr>
              <p:nvPr/>
            </p:nvSpPr>
            <p:spPr bwMode="auto">
              <a:xfrm>
                <a:off x="280" y="0"/>
                <a:ext cx="1504" cy="226"/>
              </a:xfrm>
              <a:custGeom>
                <a:avLst/>
                <a:gdLst>
                  <a:gd name="T0" fmla="*/ 0 w 1481"/>
                  <a:gd name="T1" fmla="*/ 225 h 197"/>
                  <a:gd name="T2" fmla="*/ 1350 w 1481"/>
                  <a:gd name="T3" fmla="*/ 225 h 197"/>
                  <a:gd name="T4" fmla="*/ 1503 w 1481"/>
                  <a:gd name="T5" fmla="*/ 0 h 197"/>
                  <a:gd name="T6" fmla="*/ 373 w 1481"/>
                  <a:gd name="T7" fmla="*/ 3 h 197"/>
                  <a:gd name="T8" fmla="*/ 0 w 1481"/>
                  <a:gd name="T9" fmla="*/ 225 h 19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81"/>
                  <a:gd name="T16" fmla="*/ 0 h 197"/>
                  <a:gd name="T17" fmla="*/ 1481 w 1481"/>
                  <a:gd name="T18" fmla="*/ 197 h 19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81" h="197">
                    <a:moveTo>
                      <a:pt x="0" y="196"/>
                    </a:moveTo>
                    <a:lnTo>
                      <a:pt x="1329" y="196"/>
                    </a:lnTo>
                    <a:lnTo>
                      <a:pt x="1480" y="0"/>
                    </a:lnTo>
                    <a:lnTo>
                      <a:pt x="367" y="3"/>
                    </a:lnTo>
                    <a:lnTo>
                      <a:pt x="0" y="196"/>
                    </a:lnTo>
                  </a:path>
                </a:pathLst>
              </a:custGeom>
              <a:gradFill rotWithShape="1">
                <a:gsLst>
                  <a:gs pos="0">
                    <a:srgbClr val="696600"/>
                  </a:gs>
                  <a:gs pos="50000">
                    <a:srgbClr val="9E9A00"/>
                  </a:gs>
                  <a:gs pos="100000">
                    <a:srgbClr val="696600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3" name="Freeform 26"/>
              <p:cNvSpPr>
                <a:spLocks/>
              </p:cNvSpPr>
              <p:nvPr/>
            </p:nvSpPr>
            <p:spPr bwMode="auto">
              <a:xfrm>
                <a:off x="0" y="226"/>
                <a:ext cx="1935" cy="607"/>
              </a:xfrm>
              <a:custGeom>
                <a:avLst/>
                <a:gdLst>
                  <a:gd name="T0" fmla="*/ 0 w 1906"/>
                  <a:gd name="T1" fmla="*/ 606 h 530"/>
                  <a:gd name="T2" fmla="*/ 1934 w 1906"/>
                  <a:gd name="T3" fmla="*/ 606 h 530"/>
                  <a:gd name="T4" fmla="*/ 1630 w 1906"/>
                  <a:gd name="T5" fmla="*/ 0 h 530"/>
                  <a:gd name="T6" fmla="*/ 286 w 1906"/>
                  <a:gd name="T7" fmla="*/ 0 h 530"/>
                  <a:gd name="T8" fmla="*/ 0 w 1906"/>
                  <a:gd name="T9" fmla="*/ 606 h 5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06"/>
                  <a:gd name="T16" fmla="*/ 0 h 530"/>
                  <a:gd name="T17" fmla="*/ 1906 w 1906"/>
                  <a:gd name="T18" fmla="*/ 530 h 5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06" h="530">
                    <a:moveTo>
                      <a:pt x="0" y="529"/>
                    </a:moveTo>
                    <a:lnTo>
                      <a:pt x="1905" y="529"/>
                    </a:lnTo>
                    <a:lnTo>
                      <a:pt x="1606" y="0"/>
                    </a:lnTo>
                    <a:lnTo>
                      <a:pt x="282" y="0"/>
                    </a:lnTo>
                    <a:lnTo>
                      <a:pt x="0" y="529"/>
                    </a:lnTo>
                  </a:path>
                </a:pathLst>
              </a:custGeom>
              <a:gradFill rotWithShape="1">
                <a:gsLst>
                  <a:gs pos="0">
                    <a:srgbClr val="CCCC00"/>
                  </a:gs>
                  <a:gs pos="100000">
                    <a:srgbClr val="5E5E00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5754" name="Group 27"/>
            <p:cNvGrpSpPr>
              <a:grpSpLocks/>
            </p:cNvGrpSpPr>
            <p:nvPr/>
          </p:nvGrpSpPr>
          <p:grpSpPr bwMode="auto">
            <a:xfrm>
              <a:off x="1070" y="581"/>
              <a:ext cx="1404" cy="737"/>
              <a:chOff x="0" y="0"/>
              <a:chExt cx="1404" cy="737"/>
            </a:xfrm>
          </p:grpSpPr>
          <p:sp>
            <p:nvSpPr>
              <p:cNvPr id="115758" name="Freeform 28"/>
              <p:cNvSpPr>
                <a:spLocks/>
              </p:cNvSpPr>
              <p:nvPr/>
            </p:nvSpPr>
            <p:spPr bwMode="auto">
              <a:xfrm>
                <a:off x="295" y="5"/>
                <a:ext cx="742" cy="118"/>
              </a:xfrm>
              <a:custGeom>
                <a:avLst/>
                <a:gdLst>
                  <a:gd name="T0" fmla="*/ 0 w 734"/>
                  <a:gd name="T1" fmla="*/ 113 h 104"/>
                  <a:gd name="T2" fmla="*/ 659 w 734"/>
                  <a:gd name="T3" fmla="*/ 117 h 104"/>
                  <a:gd name="T4" fmla="*/ 741 w 734"/>
                  <a:gd name="T5" fmla="*/ 0 h 104"/>
                  <a:gd name="T6" fmla="*/ 182 w 734"/>
                  <a:gd name="T7" fmla="*/ 0 h 104"/>
                  <a:gd name="T8" fmla="*/ 0 w 734"/>
                  <a:gd name="T9" fmla="*/ 113 h 10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34"/>
                  <a:gd name="T16" fmla="*/ 0 h 104"/>
                  <a:gd name="T17" fmla="*/ 734 w 734"/>
                  <a:gd name="T18" fmla="*/ 104 h 10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34" h="104">
                    <a:moveTo>
                      <a:pt x="0" y="100"/>
                    </a:moveTo>
                    <a:lnTo>
                      <a:pt x="652" y="103"/>
                    </a:lnTo>
                    <a:lnTo>
                      <a:pt x="733" y="0"/>
                    </a:lnTo>
                    <a:lnTo>
                      <a:pt x="180" y="0"/>
                    </a:lnTo>
                    <a:lnTo>
                      <a:pt x="0" y="100"/>
                    </a:lnTo>
                  </a:path>
                </a:pathLst>
              </a:custGeom>
              <a:gradFill rotWithShape="1">
                <a:gsLst>
                  <a:gs pos="0">
                    <a:srgbClr val="A94323"/>
                  </a:gs>
                  <a:gs pos="50000">
                    <a:srgbClr val="FF6535"/>
                  </a:gs>
                  <a:gs pos="100000">
                    <a:srgbClr val="A94323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59" name="Freeform 29"/>
              <p:cNvSpPr>
                <a:spLocks/>
              </p:cNvSpPr>
              <p:nvPr/>
            </p:nvSpPr>
            <p:spPr bwMode="auto">
              <a:xfrm>
                <a:off x="0" y="120"/>
                <a:ext cx="1258" cy="617"/>
              </a:xfrm>
              <a:custGeom>
                <a:avLst/>
                <a:gdLst>
                  <a:gd name="T0" fmla="*/ 0 w 1239"/>
                  <a:gd name="T1" fmla="*/ 616 h 538"/>
                  <a:gd name="T2" fmla="*/ 1257 w 1239"/>
                  <a:gd name="T3" fmla="*/ 616 h 538"/>
                  <a:gd name="T4" fmla="*/ 965 w 1239"/>
                  <a:gd name="T5" fmla="*/ 0 h 538"/>
                  <a:gd name="T6" fmla="*/ 292 w 1239"/>
                  <a:gd name="T7" fmla="*/ 0 h 538"/>
                  <a:gd name="T8" fmla="*/ 0 w 1239"/>
                  <a:gd name="T9" fmla="*/ 616 h 5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239"/>
                  <a:gd name="T16" fmla="*/ 0 h 538"/>
                  <a:gd name="T17" fmla="*/ 1239 w 1239"/>
                  <a:gd name="T18" fmla="*/ 538 h 5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239" h="538">
                    <a:moveTo>
                      <a:pt x="0" y="537"/>
                    </a:moveTo>
                    <a:lnTo>
                      <a:pt x="1238" y="537"/>
                    </a:lnTo>
                    <a:lnTo>
                      <a:pt x="950" y="0"/>
                    </a:lnTo>
                    <a:lnTo>
                      <a:pt x="288" y="0"/>
                    </a:lnTo>
                    <a:lnTo>
                      <a:pt x="0" y="537"/>
                    </a:lnTo>
                  </a:path>
                </a:pathLst>
              </a:custGeom>
              <a:gradFill rotWithShape="1">
                <a:gsLst>
                  <a:gs pos="0">
                    <a:srgbClr val="FF9933"/>
                  </a:gs>
                  <a:gs pos="100000">
                    <a:srgbClr val="764718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0" name="Freeform 30"/>
              <p:cNvSpPr>
                <a:spLocks/>
              </p:cNvSpPr>
              <p:nvPr/>
            </p:nvSpPr>
            <p:spPr bwMode="auto">
              <a:xfrm>
                <a:off x="959" y="0"/>
                <a:ext cx="445" cy="732"/>
              </a:xfrm>
              <a:custGeom>
                <a:avLst/>
                <a:gdLst>
                  <a:gd name="T0" fmla="*/ 293 w 439"/>
                  <a:gd name="T1" fmla="*/ 731 h 638"/>
                  <a:gd name="T2" fmla="*/ 444 w 439"/>
                  <a:gd name="T3" fmla="*/ 506 h 638"/>
                  <a:gd name="T4" fmla="*/ 80 w 439"/>
                  <a:gd name="T5" fmla="*/ 0 h 638"/>
                  <a:gd name="T6" fmla="*/ 0 w 439"/>
                  <a:gd name="T7" fmla="*/ 110 h 638"/>
                  <a:gd name="T8" fmla="*/ 293 w 439"/>
                  <a:gd name="T9" fmla="*/ 731 h 6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39"/>
                  <a:gd name="T16" fmla="*/ 0 h 638"/>
                  <a:gd name="T17" fmla="*/ 439 w 439"/>
                  <a:gd name="T18" fmla="*/ 638 h 6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39" h="638">
                    <a:moveTo>
                      <a:pt x="289" y="637"/>
                    </a:moveTo>
                    <a:lnTo>
                      <a:pt x="438" y="441"/>
                    </a:lnTo>
                    <a:lnTo>
                      <a:pt x="79" y="0"/>
                    </a:lnTo>
                    <a:lnTo>
                      <a:pt x="0" y="96"/>
                    </a:lnTo>
                    <a:lnTo>
                      <a:pt x="289" y="637"/>
                    </a:lnTo>
                  </a:path>
                </a:pathLst>
              </a:custGeom>
              <a:solidFill>
                <a:srgbClr val="FFBA7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5755" name="Group 31"/>
            <p:cNvGrpSpPr>
              <a:grpSpLocks/>
            </p:cNvGrpSpPr>
            <p:nvPr/>
          </p:nvGrpSpPr>
          <p:grpSpPr bwMode="auto">
            <a:xfrm>
              <a:off x="1399" y="0"/>
              <a:ext cx="653" cy="616"/>
              <a:chOff x="0" y="0"/>
              <a:chExt cx="653" cy="616"/>
            </a:xfrm>
          </p:grpSpPr>
          <p:sp>
            <p:nvSpPr>
              <p:cNvPr id="115756" name="Freeform 32"/>
              <p:cNvSpPr>
                <a:spLocks/>
              </p:cNvSpPr>
              <p:nvPr/>
            </p:nvSpPr>
            <p:spPr bwMode="auto">
              <a:xfrm>
                <a:off x="0" y="0"/>
                <a:ext cx="598" cy="616"/>
              </a:xfrm>
              <a:custGeom>
                <a:avLst/>
                <a:gdLst>
                  <a:gd name="T0" fmla="*/ 0 w 587"/>
                  <a:gd name="T1" fmla="*/ 611 h 537"/>
                  <a:gd name="T2" fmla="*/ 597 w 587"/>
                  <a:gd name="T3" fmla="*/ 615 h 537"/>
                  <a:gd name="T4" fmla="*/ 288 w 587"/>
                  <a:gd name="T5" fmla="*/ 0 h 537"/>
                  <a:gd name="T6" fmla="*/ 0 w 587"/>
                  <a:gd name="T7" fmla="*/ 611 h 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87"/>
                  <a:gd name="T13" fmla="*/ 0 h 537"/>
                  <a:gd name="T14" fmla="*/ 587 w 587"/>
                  <a:gd name="T15" fmla="*/ 537 h 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87" h="537">
                    <a:moveTo>
                      <a:pt x="0" y="533"/>
                    </a:moveTo>
                    <a:lnTo>
                      <a:pt x="586" y="536"/>
                    </a:lnTo>
                    <a:lnTo>
                      <a:pt x="283" y="0"/>
                    </a:lnTo>
                    <a:lnTo>
                      <a:pt x="0" y="533"/>
                    </a:lnTo>
                  </a:path>
                </a:pathLst>
              </a:custGeom>
              <a:gradFill rotWithShape="1">
                <a:gsLst>
                  <a:gs pos="0">
                    <a:srgbClr val="CC3300"/>
                  </a:gs>
                  <a:gs pos="100000">
                    <a:srgbClr val="5E1800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57" name="Freeform 33"/>
              <p:cNvSpPr>
                <a:spLocks/>
              </p:cNvSpPr>
              <p:nvPr/>
            </p:nvSpPr>
            <p:spPr bwMode="auto">
              <a:xfrm>
                <a:off x="284" y="0"/>
                <a:ext cx="369" cy="613"/>
              </a:xfrm>
              <a:custGeom>
                <a:avLst/>
                <a:gdLst>
                  <a:gd name="T0" fmla="*/ 300 w 364"/>
                  <a:gd name="T1" fmla="*/ 612 h 535"/>
                  <a:gd name="T2" fmla="*/ 368 w 364"/>
                  <a:gd name="T3" fmla="*/ 510 h 535"/>
                  <a:gd name="T4" fmla="*/ 0 w 364"/>
                  <a:gd name="T5" fmla="*/ 0 h 535"/>
                  <a:gd name="T6" fmla="*/ 300 w 364"/>
                  <a:gd name="T7" fmla="*/ 612 h 53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64"/>
                  <a:gd name="T13" fmla="*/ 0 h 535"/>
                  <a:gd name="T14" fmla="*/ 364 w 364"/>
                  <a:gd name="T15" fmla="*/ 535 h 53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64" h="535">
                    <a:moveTo>
                      <a:pt x="296" y="534"/>
                    </a:moveTo>
                    <a:lnTo>
                      <a:pt x="363" y="445"/>
                    </a:lnTo>
                    <a:lnTo>
                      <a:pt x="0" y="0"/>
                    </a:lnTo>
                    <a:lnTo>
                      <a:pt x="296" y="534"/>
                    </a:lnTo>
                  </a:path>
                </a:pathLst>
              </a:custGeom>
              <a:solidFill>
                <a:srgbClr val="FF6535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15746" name="Text Box 34"/>
          <p:cNvSpPr txBox="1">
            <a:spLocks noChangeArrowheads="1"/>
          </p:cNvSpPr>
          <p:nvPr/>
        </p:nvSpPr>
        <p:spPr bwMode="auto">
          <a:xfrm>
            <a:off x="2239963" y="3543300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核心系统</a:t>
            </a:r>
          </a:p>
        </p:txBody>
      </p:sp>
      <p:sp>
        <p:nvSpPr>
          <p:cNvPr id="115747" name="Text Box 35"/>
          <p:cNvSpPr txBox="1">
            <a:spLocks noChangeArrowheads="1"/>
          </p:cNvSpPr>
          <p:nvPr/>
        </p:nvSpPr>
        <p:spPr bwMode="auto">
          <a:xfrm>
            <a:off x="2144713" y="2614613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后援系统</a:t>
            </a:r>
          </a:p>
        </p:txBody>
      </p:sp>
      <p:sp>
        <p:nvSpPr>
          <p:cNvPr id="115748" name="Rectangle 36"/>
          <p:cNvSpPr>
            <a:spLocks noChangeArrowheads="1"/>
          </p:cNvSpPr>
          <p:nvPr/>
        </p:nvSpPr>
        <p:spPr bwMode="auto">
          <a:xfrm>
            <a:off x="1382713" y="5449888"/>
            <a:ext cx="297021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关联性强</a:t>
            </a:r>
          </a:p>
        </p:txBody>
      </p:sp>
      <p:sp>
        <p:nvSpPr>
          <p:cNvPr id="115749" name="Rectangle 37"/>
          <p:cNvSpPr>
            <a:spLocks noChangeArrowheads="1"/>
          </p:cNvSpPr>
          <p:nvPr/>
        </p:nvSpPr>
        <p:spPr bwMode="auto">
          <a:xfrm>
            <a:off x="1382713" y="4425950"/>
            <a:ext cx="28067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资金出口</a:t>
            </a:r>
          </a:p>
        </p:txBody>
      </p:sp>
      <p:sp>
        <p:nvSpPr>
          <p:cNvPr id="115731" name="Text Box 38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5732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4410075" y="3333750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66"/>
                </a:solidFill>
                <a:ea typeface="Gulim" pitchFamily="34" charset="-127"/>
              </a:rPr>
              <a:t>变更代价大</a:t>
            </a: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3694113" y="2366963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CC00"/>
                </a:solidFill>
                <a:ea typeface="Gulim" pitchFamily="34" charset="-127"/>
              </a:rPr>
              <a:t>需求变化少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4992688" y="4167188"/>
            <a:ext cx="16938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99FF66"/>
                </a:solidFill>
                <a:ea typeface="Gulim" pitchFamily="34" charset="-127"/>
              </a:rPr>
              <a:t>变更的风险高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4410075" y="3333750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66"/>
                </a:solidFill>
                <a:ea typeface="Gulim" pitchFamily="34" charset="-127"/>
              </a:rPr>
              <a:t>变更代价大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3694113" y="2366963"/>
            <a:ext cx="143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CC00"/>
                </a:solidFill>
                <a:ea typeface="Gulim" pitchFamily="34" charset="-127"/>
              </a:rPr>
              <a:t>需求变化少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618163" y="5221288"/>
            <a:ext cx="145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chemeClr val="bg2"/>
                </a:solidFill>
                <a:ea typeface="微软雅黑" pitchFamily="34" charset="-122"/>
              </a:rPr>
              <a:t>影响范围广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4992688" y="4167188"/>
            <a:ext cx="170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chemeClr val="bg2"/>
                </a:solidFill>
                <a:ea typeface="微软雅黑" pitchFamily="34" charset="-122"/>
              </a:rPr>
              <a:t>变更的风险高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410075" y="3333750"/>
            <a:ext cx="145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chemeClr val="bg2"/>
                </a:solidFill>
                <a:ea typeface="微软雅黑" pitchFamily="34" charset="-122"/>
              </a:rPr>
              <a:t>变更代价大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3694113" y="2366963"/>
            <a:ext cx="1454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2700" dir="5400000" algn="ctr" rotWithShape="0">
              <a:schemeClr val="tx1"/>
            </a:outerShdw>
          </a:effectLst>
        </p:spPr>
        <p:txBody>
          <a:bodyPr wrap="none">
            <a:spAutoFit/>
          </a:bodyPr>
          <a:lstStyle/>
          <a:p>
            <a:pPr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chemeClr val="bg2"/>
                </a:solidFill>
                <a:ea typeface="微软雅黑" pitchFamily="34" charset="-122"/>
              </a:rPr>
              <a:t>需求变化少</a:t>
            </a:r>
          </a:p>
        </p:txBody>
      </p:sp>
      <p:sp>
        <p:nvSpPr>
          <p:cNvPr id="16" name="Text Box 34"/>
          <p:cNvSpPr txBox="1">
            <a:spLocks noChangeArrowheads="1"/>
          </p:cNvSpPr>
          <p:nvPr/>
        </p:nvSpPr>
        <p:spPr bwMode="auto">
          <a:xfrm>
            <a:off x="2239963" y="3543300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核心系统</a:t>
            </a:r>
          </a:p>
        </p:txBody>
      </p:sp>
      <p:sp>
        <p:nvSpPr>
          <p:cNvPr id="17" name="Text Box 35"/>
          <p:cNvSpPr txBox="1">
            <a:spLocks noChangeArrowheads="1"/>
          </p:cNvSpPr>
          <p:nvPr/>
        </p:nvSpPr>
        <p:spPr bwMode="auto">
          <a:xfrm>
            <a:off x="2144713" y="2614613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后援系统</a:t>
            </a:r>
          </a:p>
        </p:txBody>
      </p:sp>
      <p:sp>
        <p:nvSpPr>
          <p:cNvPr id="18" name="Rectangle 37"/>
          <p:cNvSpPr>
            <a:spLocks noChangeArrowheads="1"/>
          </p:cNvSpPr>
          <p:nvPr/>
        </p:nvSpPr>
        <p:spPr bwMode="auto">
          <a:xfrm>
            <a:off x="1382713" y="4425950"/>
            <a:ext cx="28067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资金出口</a:t>
            </a:r>
          </a:p>
        </p:txBody>
      </p:sp>
      <p:sp>
        <p:nvSpPr>
          <p:cNvPr id="19" name="Text Box 34"/>
          <p:cNvSpPr txBox="1">
            <a:spLocks noChangeArrowheads="1"/>
          </p:cNvSpPr>
          <p:nvPr/>
        </p:nvSpPr>
        <p:spPr bwMode="auto">
          <a:xfrm>
            <a:off x="2239963" y="3543300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核心系统</a:t>
            </a:r>
          </a:p>
        </p:txBody>
      </p:sp>
      <p:sp>
        <p:nvSpPr>
          <p:cNvPr id="20" name="Text Box 35"/>
          <p:cNvSpPr txBox="1">
            <a:spLocks noChangeArrowheads="1"/>
          </p:cNvSpPr>
          <p:nvPr/>
        </p:nvSpPr>
        <p:spPr bwMode="auto">
          <a:xfrm>
            <a:off x="2144713" y="2614613"/>
            <a:ext cx="118586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Gulim" pitchFamily="34" charset="-127"/>
              </a:rPr>
              <a:t>后援系统</a:t>
            </a:r>
          </a:p>
        </p:txBody>
      </p:sp>
      <p:sp>
        <p:nvSpPr>
          <p:cNvPr id="21" name="Rectangle 36"/>
          <p:cNvSpPr>
            <a:spLocks noChangeArrowheads="1"/>
          </p:cNvSpPr>
          <p:nvPr/>
        </p:nvSpPr>
        <p:spPr bwMode="auto">
          <a:xfrm>
            <a:off x="1382713" y="5449888"/>
            <a:ext cx="297021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关联性强</a:t>
            </a:r>
          </a:p>
        </p:txBody>
      </p:sp>
      <p:sp>
        <p:nvSpPr>
          <p:cNvPr id="22" name="Rectangle 37"/>
          <p:cNvSpPr>
            <a:spLocks noChangeArrowheads="1"/>
          </p:cNvSpPr>
          <p:nvPr/>
        </p:nvSpPr>
        <p:spPr bwMode="auto">
          <a:xfrm>
            <a:off x="1382713" y="4425950"/>
            <a:ext cx="28067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latinLnBrk="1"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资金出口</a:t>
            </a:r>
          </a:p>
        </p:txBody>
      </p:sp>
      <p:sp>
        <p:nvSpPr>
          <p:cNvPr id="23" name="Text Box 34"/>
          <p:cNvSpPr txBox="1">
            <a:spLocks noChangeArrowheads="1"/>
          </p:cNvSpPr>
          <p:nvPr/>
        </p:nvSpPr>
        <p:spPr bwMode="auto">
          <a:xfrm>
            <a:off x="2233613" y="3543300"/>
            <a:ext cx="1200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核心系统</a:t>
            </a:r>
          </a:p>
        </p:txBody>
      </p:sp>
      <p:sp>
        <p:nvSpPr>
          <p:cNvPr id="24" name="Text Box 35"/>
          <p:cNvSpPr txBox="1">
            <a:spLocks noChangeArrowheads="1"/>
          </p:cNvSpPr>
          <p:nvPr/>
        </p:nvSpPr>
        <p:spPr bwMode="auto">
          <a:xfrm>
            <a:off x="2138363" y="2614613"/>
            <a:ext cx="1200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>
            <a:spAutoFit/>
          </a:bodyPr>
          <a:lstStyle/>
          <a:p>
            <a:pPr algn="ctr" latinLnBrk="1">
              <a:lnSpc>
                <a:spcPct val="80000"/>
              </a:lnSpc>
              <a:buFont typeface="Arial" charset="0"/>
              <a:buNone/>
              <a:defRPr/>
            </a:pPr>
            <a:r>
              <a:rPr lang="zh-CN" altLang="en-US" sz="2000" b="1">
                <a:solidFill>
                  <a:srgbClr val="FFFFFF"/>
                </a:solidFill>
                <a:ea typeface="微软雅黑" pitchFamily="34" charset="-122"/>
              </a:rPr>
              <a:t>后援系统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3" descr="u=3955932774,482667202&amp;fm=21&amp;gp=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1250" y="1392238"/>
            <a:ext cx="4992688" cy="3455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738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6739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116740" name="标题 1"/>
          <p:cNvSpPr>
            <a:spLocks/>
          </p:cNvSpPr>
          <p:nvPr/>
        </p:nvSpPr>
        <p:spPr bwMode="auto">
          <a:xfrm>
            <a:off x="3416300" y="5172075"/>
            <a:ext cx="31464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变更来时。。。。。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2"/>
          <p:cNvSpPr txBox="1">
            <a:spLocks noChangeArrowheads="1"/>
          </p:cNvSpPr>
          <p:nvPr/>
        </p:nvSpPr>
        <p:spPr bwMode="auto">
          <a:xfrm>
            <a:off x="2979738" y="1922463"/>
            <a:ext cx="19335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锦辉发的济公图</a:t>
            </a:r>
          </a:p>
        </p:txBody>
      </p:sp>
      <p:sp>
        <p:nvSpPr>
          <p:cNvPr id="117762" name="Text Box 3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7763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8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8786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grpSp>
        <p:nvGrpSpPr>
          <p:cNvPr id="118787" name="Group 2"/>
          <p:cNvGrpSpPr>
            <a:grpSpLocks/>
          </p:cNvGrpSpPr>
          <p:nvPr/>
        </p:nvGrpSpPr>
        <p:grpSpPr bwMode="auto">
          <a:xfrm>
            <a:off x="1362075" y="1362075"/>
            <a:ext cx="8026400" cy="4673600"/>
            <a:chOff x="0" y="0"/>
            <a:chExt cx="3696" cy="2688"/>
          </a:xfrm>
        </p:grpSpPr>
        <p:sp>
          <p:nvSpPr>
            <p:cNvPr id="2" name="AutoShape 4"/>
            <p:cNvSpPr>
              <a:spLocks noChangeArrowheads="1"/>
            </p:cNvSpPr>
            <p:nvPr/>
          </p:nvSpPr>
          <p:spPr bwMode="auto">
            <a:xfrm>
              <a:off x="0" y="0"/>
              <a:ext cx="3696" cy="83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189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8791" name="AutoShape 5"/>
            <p:cNvSpPr>
              <a:spLocks noChangeArrowheads="1"/>
            </p:cNvSpPr>
            <p:nvPr/>
          </p:nvSpPr>
          <p:spPr bwMode="auto">
            <a:xfrm>
              <a:off x="81" y="78"/>
              <a:ext cx="712" cy="68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rgbClr val="839C9E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  <p:sp>
          <p:nvSpPr>
            <p:cNvPr id="3" name="Freeform 6"/>
            <p:cNvSpPr>
              <a:spLocks/>
            </p:cNvSpPr>
            <p:nvPr/>
          </p:nvSpPr>
          <p:spPr bwMode="auto">
            <a:xfrm>
              <a:off x="125" y="121"/>
              <a:ext cx="356" cy="34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18"/>
                </a:cxn>
                <a:cxn ang="0">
                  <a:pos x="0" y="589"/>
                </a:cxn>
                <a:cxn ang="0">
                  <a:pos x="161" y="174"/>
                </a:cxn>
                <a:cxn ang="0">
                  <a:pos x="589" y="0"/>
                </a:cxn>
                <a:cxn ang="0">
                  <a:pos x="118" y="0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>
                    <a:alpha val="0"/>
                  </a:schemeClr>
                </a:gs>
                <a:gs pos="50000">
                  <a:srgbClr val="DAEEF0"/>
                </a:gs>
                <a:gs pos="100000">
                  <a:schemeClr val="accent1">
                    <a:alpha val="0"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118790" name="Text Box 7"/>
            <p:cNvSpPr txBox="1">
              <a:spLocks noChangeArrowheads="1"/>
            </p:cNvSpPr>
            <p:nvPr/>
          </p:nvSpPr>
          <p:spPr bwMode="auto">
            <a:xfrm>
              <a:off x="58" y="263"/>
              <a:ext cx="74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  <a:defRPr/>
              </a:pPr>
              <a:r>
                <a:rPr lang="zh-CN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任务拆分</a:t>
              </a:r>
            </a:p>
          </p:txBody>
        </p:sp>
        <p:sp>
          <p:nvSpPr>
            <p:cNvPr id="118794" name="Text Box 8"/>
            <p:cNvSpPr txBox="1">
              <a:spLocks noChangeArrowheads="1"/>
            </p:cNvSpPr>
            <p:nvPr/>
          </p:nvSpPr>
          <p:spPr bwMode="auto">
            <a:xfrm>
              <a:off x="891" y="129"/>
              <a:ext cx="271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将需求拆成独立的</a:t>
              </a:r>
              <a:r>
                <a:rPr lang="en-US" altLang="zh-CN" sz="2000">
                  <a:solidFill>
                    <a:srgbClr val="000000"/>
                  </a:solidFill>
                </a:rPr>
                <a:t>story</a:t>
              </a:r>
              <a:r>
                <a:rPr lang="zh-CN" altLang="en-US" sz="2000">
                  <a:solidFill>
                    <a:srgbClr val="000000"/>
                  </a:solidFill>
                </a:rPr>
                <a:t>，即方便开发和测试，又能很快完成。 </a:t>
              </a:r>
            </a:p>
          </p:txBody>
        </p:sp>
        <p:sp>
          <p:nvSpPr>
            <p:cNvPr id="118792" name="AutoShape 9"/>
            <p:cNvSpPr>
              <a:spLocks noChangeArrowheads="1"/>
            </p:cNvSpPr>
            <p:nvPr/>
          </p:nvSpPr>
          <p:spPr bwMode="auto">
            <a:xfrm>
              <a:off x="0" y="922"/>
              <a:ext cx="3696" cy="83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189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8796" name="AutoShape 10"/>
            <p:cNvSpPr>
              <a:spLocks noChangeArrowheads="1"/>
            </p:cNvSpPr>
            <p:nvPr/>
          </p:nvSpPr>
          <p:spPr bwMode="auto">
            <a:xfrm>
              <a:off x="81" y="998"/>
              <a:ext cx="712" cy="68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rgbClr val="6B8E00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  <p:sp>
          <p:nvSpPr>
            <p:cNvPr id="118797" name="Freeform 11"/>
            <p:cNvSpPr>
              <a:spLocks/>
            </p:cNvSpPr>
            <p:nvPr/>
          </p:nvSpPr>
          <p:spPr bwMode="auto">
            <a:xfrm>
              <a:off x="125" y="1042"/>
              <a:ext cx="356" cy="340"/>
            </a:xfrm>
            <a:custGeom>
              <a:avLst/>
              <a:gdLst>
                <a:gd name="T0" fmla="*/ 70 w 596"/>
                <a:gd name="T1" fmla="*/ 0 h 598"/>
                <a:gd name="T2" fmla="*/ 0 w 596"/>
                <a:gd name="T3" fmla="*/ 67 h 598"/>
                <a:gd name="T4" fmla="*/ 0 w 596"/>
                <a:gd name="T5" fmla="*/ 335 h 598"/>
                <a:gd name="T6" fmla="*/ 96 w 596"/>
                <a:gd name="T7" fmla="*/ 99 h 598"/>
                <a:gd name="T8" fmla="*/ 352 w 596"/>
                <a:gd name="T9" fmla="*/ 0 h 598"/>
                <a:gd name="T10" fmla="*/ 70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D4E993"/>
                </a:gs>
                <a:gs pos="100000">
                  <a:schemeClr val="folHlink">
                    <a:alpha val="0"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795" name="Text Box 12"/>
            <p:cNvSpPr txBox="1">
              <a:spLocks noChangeArrowheads="1"/>
            </p:cNvSpPr>
            <p:nvPr/>
          </p:nvSpPr>
          <p:spPr bwMode="auto">
            <a:xfrm>
              <a:off x="58" y="1186"/>
              <a:ext cx="74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  <a:defRPr/>
              </a:pPr>
              <a:r>
                <a:rPr lang="zh-CN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团队协作</a:t>
              </a:r>
            </a:p>
          </p:txBody>
        </p:sp>
        <p:sp>
          <p:nvSpPr>
            <p:cNvPr id="118799" name="Text Box 13"/>
            <p:cNvSpPr txBox="1">
              <a:spLocks noChangeArrowheads="1"/>
            </p:cNvSpPr>
            <p:nvPr/>
          </p:nvSpPr>
          <p:spPr bwMode="auto">
            <a:xfrm>
              <a:off x="891" y="1035"/>
              <a:ext cx="2716" cy="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有意识地培养团队成员技能，由原来的单兵作战，改为两人互备。有更多的人来投入同一个需求，速度更快。</a:t>
              </a:r>
            </a:p>
          </p:txBody>
        </p:sp>
        <p:sp>
          <p:nvSpPr>
            <p:cNvPr id="4" name="AutoShape 14"/>
            <p:cNvSpPr>
              <a:spLocks noChangeArrowheads="1"/>
            </p:cNvSpPr>
            <p:nvPr/>
          </p:nvSpPr>
          <p:spPr bwMode="auto">
            <a:xfrm>
              <a:off x="0" y="1854"/>
              <a:ext cx="3696" cy="834"/>
            </a:xfrm>
            <a:prstGeom prst="roundRect">
              <a:avLst>
                <a:gd name="adj" fmla="val 10889"/>
              </a:avLst>
            </a:prstGeom>
            <a:gradFill rotWithShape="1">
              <a:gsLst>
                <a:gs pos="0">
                  <a:srgbClr val="EEEEEE"/>
                </a:gs>
                <a:gs pos="100000">
                  <a:srgbClr val="DDDDDD"/>
                </a:gs>
              </a:gsLst>
              <a:lin ang="18900000" scaled="1"/>
            </a:gradFill>
            <a:ln w="38100">
              <a:solidFill>
                <a:srgbClr val="FFFFFF"/>
              </a:solidFill>
              <a:round/>
              <a:headEnd/>
              <a:tailEnd/>
            </a:ln>
            <a:effectLst>
              <a:outerShdw dist="135003" dir="2928844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buFont typeface="Arial" charset="0"/>
                <a:buNone/>
                <a:defRPr/>
              </a:pPr>
              <a:endParaRPr lang="zh-CN" altLang="en-US" sz="1800"/>
            </a:p>
          </p:txBody>
        </p:sp>
        <p:sp>
          <p:nvSpPr>
            <p:cNvPr id="118801" name="AutoShape 15"/>
            <p:cNvSpPr>
              <a:spLocks noChangeArrowheads="1"/>
            </p:cNvSpPr>
            <p:nvPr/>
          </p:nvSpPr>
          <p:spPr bwMode="auto">
            <a:xfrm>
              <a:off x="81" y="1931"/>
              <a:ext cx="712" cy="68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006B6B"/>
                </a:gs>
              </a:gsLst>
              <a:lin ang="5400000" scaled="1"/>
            </a:gradFill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Arial" charset="0"/>
                <a:buNone/>
              </a:pPr>
              <a:endParaRPr lang="zh-CN" altLang="en-US" sz="1800"/>
            </a:p>
          </p:txBody>
        </p:sp>
        <p:sp>
          <p:nvSpPr>
            <p:cNvPr id="118802" name="Freeform 16"/>
            <p:cNvSpPr>
              <a:spLocks/>
            </p:cNvSpPr>
            <p:nvPr/>
          </p:nvSpPr>
          <p:spPr bwMode="auto">
            <a:xfrm>
              <a:off x="125" y="1975"/>
              <a:ext cx="356" cy="341"/>
            </a:xfrm>
            <a:custGeom>
              <a:avLst/>
              <a:gdLst>
                <a:gd name="T0" fmla="*/ 70 w 596"/>
                <a:gd name="T1" fmla="*/ 0 h 598"/>
                <a:gd name="T2" fmla="*/ 0 w 596"/>
                <a:gd name="T3" fmla="*/ 67 h 598"/>
                <a:gd name="T4" fmla="*/ 0 w 596"/>
                <a:gd name="T5" fmla="*/ 336 h 598"/>
                <a:gd name="T6" fmla="*/ 96 w 596"/>
                <a:gd name="T7" fmla="*/ 99 h 598"/>
                <a:gd name="T8" fmla="*/ 352 w 596"/>
                <a:gd name="T9" fmla="*/ 0 h 598"/>
                <a:gd name="T10" fmla="*/ 70 w 596"/>
                <a:gd name="T11" fmla="*/ 0 h 59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96"/>
                <a:gd name="T19" fmla="*/ 0 h 598"/>
                <a:gd name="T20" fmla="*/ 596 w 596"/>
                <a:gd name="T21" fmla="*/ 598 h 59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rgbClr val="83CDCD"/>
                </a:gs>
                <a:gs pos="100000">
                  <a:schemeClr val="hlink">
                    <a:alpha val="0"/>
                  </a:scheme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800" name="Text Box 17"/>
            <p:cNvSpPr txBox="1">
              <a:spLocks noChangeArrowheads="1"/>
            </p:cNvSpPr>
            <p:nvPr/>
          </p:nvSpPr>
          <p:spPr bwMode="auto">
            <a:xfrm>
              <a:off x="58" y="2117"/>
              <a:ext cx="742" cy="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Font typeface="Arial" charset="0"/>
                <a:buNone/>
                <a:defRPr/>
              </a:pPr>
              <a:r>
                <a:rPr lang="zh-CN" altLang="en-US" sz="2800" b="1">
                  <a:solidFill>
                    <a:srgbClr val="FFFF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快速交付</a:t>
              </a:r>
            </a:p>
          </p:txBody>
        </p:sp>
        <p:sp>
          <p:nvSpPr>
            <p:cNvPr id="118804" name="Text Box 18"/>
            <p:cNvSpPr txBox="1">
              <a:spLocks noChangeArrowheads="1"/>
            </p:cNvSpPr>
            <p:nvPr/>
          </p:nvSpPr>
          <p:spPr bwMode="auto">
            <a:xfrm>
              <a:off x="891" y="1968"/>
              <a:ext cx="2716" cy="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buFont typeface="Arial" charset="0"/>
                <a:buNone/>
              </a:pPr>
              <a:r>
                <a:rPr lang="zh-CN" altLang="en-US" sz="2000">
                  <a:solidFill>
                    <a:srgbClr val="000000"/>
                  </a:solidFill>
                </a:rPr>
                <a:t>尽快交付，早进早出。让业务尽快看到效果，也许，他就不想变了。</a:t>
              </a:r>
              <a:endParaRPr lang="en-US" altLang="zh-CN" sz="2000">
                <a:solidFill>
                  <a:srgbClr val="000000"/>
                </a:solidFill>
              </a:endParaRPr>
            </a:p>
          </p:txBody>
        </p:sp>
      </p:grpSp>
      <p:cxnSp>
        <p:nvCxnSpPr>
          <p:cNvPr id="33" name="直接箭头连接符 32"/>
          <p:cNvCxnSpPr/>
          <p:nvPr/>
        </p:nvCxnSpPr>
        <p:spPr>
          <a:xfrm flipV="1">
            <a:off x="1025525" y="1404938"/>
            <a:ext cx="47625" cy="4543425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789" name="Text Box 40"/>
          <p:cNvSpPr txBox="1">
            <a:spLocks noChangeArrowheads="1"/>
          </p:cNvSpPr>
          <p:nvPr/>
        </p:nvSpPr>
        <p:spPr bwMode="auto">
          <a:xfrm>
            <a:off x="257175" y="1566863"/>
            <a:ext cx="671513" cy="447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algn="ctr"/>
            <a:r>
              <a:rPr lang="zh-CN" altLang="en-US" sz="3200" b="1">
                <a:solidFill>
                  <a:srgbClr val="FFC000"/>
                </a:solidFill>
                <a:ea typeface="华康布丁体W12" pitchFamily="81" charset="-122"/>
              </a:rPr>
              <a:t>天下武功，唯快不破！！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ext Box 2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3010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团队简介</a:t>
            </a:r>
          </a:p>
        </p:txBody>
      </p:sp>
      <p:sp>
        <p:nvSpPr>
          <p:cNvPr id="43011" name="TextBox 16"/>
          <p:cNvSpPr txBox="1">
            <a:spLocks noChangeArrowheads="1"/>
          </p:cNvSpPr>
          <p:nvPr/>
        </p:nvSpPr>
        <p:spPr bwMode="auto">
          <a:xfrm>
            <a:off x="1192213" y="1068388"/>
            <a:ext cx="1571625" cy="118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7200">
                <a:solidFill>
                  <a:srgbClr val="FF0000"/>
                </a:solidFill>
                <a:latin typeface="Calibri" pitchFamily="34" charset="0"/>
              </a:rPr>
              <a:t>1</a:t>
            </a:r>
            <a:endParaRPr lang="zh-CN" altLang="en-US" sz="720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8" name="弧形 17"/>
          <p:cNvSpPr/>
          <p:nvPr/>
        </p:nvSpPr>
        <p:spPr bwMode="auto">
          <a:xfrm rot="8404914" flipH="1" flipV="1">
            <a:off x="1087438" y="1216025"/>
            <a:ext cx="930275" cy="930275"/>
          </a:xfrm>
          <a:prstGeom prst="arc">
            <a:avLst>
              <a:gd name="adj1" fmla="val 6274172"/>
              <a:gd name="adj2" fmla="val 324074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43013" name="TextBox 19"/>
          <p:cNvSpPr txBox="1">
            <a:spLocks noChangeArrowheads="1"/>
          </p:cNvSpPr>
          <p:nvPr/>
        </p:nvSpPr>
        <p:spPr bwMode="auto">
          <a:xfrm>
            <a:off x="1727200" y="1335088"/>
            <a:ext cx="15398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金融行业</a:t>
            </a:r>
          </a:p>
        </p:txBody>
      </p:sp>
      <p:sp>
        <p:nvSpPr>
          <p:cNvPr id="43014" name="TextBox 20"/>
          <p:cNvSpPr txBox="1">
            <a:spLocks noChangeArrowheads="1"/>
          </p:cNvSpPr>
          <p:nvPr/>
        </p:nvSpPr>
        <p:spPr bwMode="auto">
          <a:xfrm>
            <a:off x="1192213" y="2727325"/>
            <a:ext cx="1571625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7200">
                <a:solidFill>
                  <a:srgbClr val="FF0000"/>
                </a:solidFill>
                <a:latin typeface="Calibri" pitchFamily="34" charset="0"/>
              </a:rPr>
              <a:t>2</a:t>
            </a:r>
            <a:endParaRPr lang="zh-CN" altLang="en-US" sz="720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2" name="弧形 21"/>
          <p:cNvSpPr/>
          <p:nvPr/>
        </p:nvSpPr>
        <p:spPr bwMode="auto">
          <a:xfrm rot="8404914" flipH="1" flipV="1">
            <a:off x="1087438" y="2890838"/>
            <a:ext cx="930275" cy="930275"/>
          </a:xfrm>
          <a:prstGeom prst="arc">
            <a:avLst>
              <a:gd name="adj1" fmla="val 6274172"/>
              <a:gd name="adj2" fmla="val 324074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43016" name="TextBox 23"/>
          <p:cNvSpPr txBox="1">
            <a:spLocks noChangeArrowheads="1"/>
          </p:cNvSpPr>
          <p:nvPr/>
        </p:nvSpPr>
        <p:spPr bwMode="auto">
          <a:xfrm>
            <a:off x="1701800" y="3030538"/>
            <a:ext cx="14636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后援系统</a:t>
            </a:r>
          </a:p>
        </p:txBody>
      </p:sp>
      <p:sp>
        <p:nvSpPr>
          <p:cNvPr id="43017" name="TextBox 24"/>
          <p:cNvSpPr txBox="1">
            <a:spLocks noChangeArrowheads="1"/>
          </p:cNvSpPr>
          <p:nvPr/>
        </p:nvSpPr>
        <p:spPr bwMode="auto">
          <a:xfrm>
            <a:off x="1192213" y="4435475"/>
            <a:ext cx="1571625" cy="118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7200">
                <a:solidFill>
                  <a:srgbClr val="FF0000"/>
                </a:solidFill>
                <a:latin typeface="Calibri" pitchFamily="34" charset="0"/>
              </a:rPr>
              <a:t>3</a:t>
            </a:r>
            <a:endParaRPr lang="zh-CN" altLang="en-US" sz="720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6" name="弧形 25"/>
          <p:cNvSpPr/>
          <p:nvPr/>
        </p:nvSpPr>
        <p:spPr bwMode="auto">
          <a:xfrm rot="8404914" flipH="1" flipV="1">
            <a:off x="1087438" y="4584700"/>
            <a:ext cx="930275" cy="930275"/>
          </a:xfrm>
          <a:prstGeom prst="arc">
            <a:avLst>
              <a:gd name="adj1" fmla="val 6274172"/>
              <a:gd name="adj2" fmla="val 324074"/>
            </a:avLst>
          </a:prstGeom>
          <a:ln w="19050">
            <a:solidFill>
              <a:schemeClr val="bg2">
                <a:lumMod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43019" name="TextBox 27"/>
          <p:cNvSpPr txBox="1">
            <a:spLocks noChangeArrowheads="1"/>
          </p:cNvSpPr>
          <p:nvPr/>
        </p:nvSpPr>
        <p:spPr bwMode="auto">
          <a:xfrm>
            <a:off x="1676400" y="4779963"/>
            <a:ext cx="14890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3600" b="1">
                <a:latin typeface="微软雅黑" pitchFamily="34" charset="-122"/>
                <a:ea typeface="微软雅黑" pitchFamily="34" charset="-122"/>
              </a:rPr>
              <a:t>结构稳健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3135313" y="2171700"/>
            <a:ext cx="5357812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3135313" y="3908425"/>
            <a:ext cx="5357812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3135313" y="5678488"/>
            <a:ext cx="5357812" cy="15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23" name="Rectangle 1"/>
          <p:cNvSpPr>
            <a:spLocks noChangeArrowheads="1"/>
          </p:cNvSpPr>
          <p:nvPr/>
        </p:nvSpPr>
        <p:spPr bwMode="auto">
          <a:xfrm>
            <a:off x="3135313" y="1533525"/>
            <a:ext cx="5676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04800"/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隶属平安科技寿险系统开发部，部门从事平安人寿相关业务系统的开发和维护工作。典型的金融行业开发团队。</a:t>
            </a:r>
          </a:p>
        </p:txBody>
      </p:sp>
      <p:sp>
        <p:nvSpPr>
          <p:cNvPr id="43024" name="Rectangle 1"/>
          <p:cNvSpPr>
            <a:spLocks noChangeArrowheads="1"/>
          </p:cNvSpPr>
          <p:nvPr/>
        </p:nvSpPr>
        <p:spPr bwMode="auto">
          <a:xfrm>
            <a:off x="3135313" y="3246438"/>
            <a:ext cx="542925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04800"/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我们团队负责的是寿险后援类的核心系统，保全系统。可以简单理解成保险的售后服务系统。</a:t>
            </a:r>
          </a:p>
        </p:txBody>
      </p:sp>
      <p:sp>
        <p:nvSpPr>
          <p:cNvPr id="43025" name="Rectangle 1"/>
          <p:cNvSpPr>
            <a:spLocks noChangeArrowheads="1"/>
          </p:cNvSpPr>
          <p:nvPr/>
        </p:nvSpPr>
        <p:spPr bwMode="auto">
          <a:xfrm>
            <a:off x="3206750" y="4930775"/>
            <a:ext cx="52863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indent="304800"/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团队以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5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年以上工作经验的成员为主。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8-10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年的老员工就有</a:t>
            </a:r>
            <a:r>
              <a:rPr lang="en-US" altLang="zh-CN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5</a:t>
            </a:r>
            <a:r>
              <a:rPr lang="zh-CN" altLang="en-US" sz="1600" b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个。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图片 1" descr="般若黑洞 3D小人02.jpg"/>
          <p:cNvPicPr>
            <a:picLocks noGrp="1"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2575" y="1095375"/>
            <a:ext cx="3255963" cy="300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0" name="图片 1" descr="www_tuweimei_comComp_23989824_JO98lCTJjTeF6mR68l0KZRkiVK2Mun74.jpg"/>
          <p:cNvPicPr>
            <a:picLocks noGrp="1"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8313" y="3787775"/>
            <a:ext cx="47307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1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19812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34" name="右箭头 33"/>
          <p:cNvSpPr>
            <a:spLocks noChangeArrowheads="1"/>
          </p:cNvSpPr>
          <p:nvPr/>
        </p:nvSpPr>
        <p:spPr bwMode="auto">
          <a:xfrm rot="1368923">
            <a:off x="3135313" y="3281363"/>
            <a:ext cx="4106862" cy="1928812"/>
          </a:xfrm>
          <a:prstGeom prst="rightArrow">
            <a:avLst>
              <a:gd name="adj1" fmla="val 50000"/>
              <a:gd name="adj2" fmla="val 86296"/>
            </a:avLst>
          </a:prstGeom>
          <a:solidFill>
            <a:srgbClr val="BFBFBF"/>
          </a:solidFill>
          <a:ln w="2540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43" name="矩形 42"/>
          <p:cNvSpPr>
            <a:spLocks noChangeArrowheads="1"/>
          </p:cNvSpPr>
          <p:nvPr/>
        </p:nvSpPr>
        <p:spPr bwMode="auto">
          <a:xfrm rot="1411841">
            <a:off x="3644900" y="3705225"/>
            <a:ext cx="2616200" cy="842963"/>
          </a:xfrm>
          <a:prstGeom prst="rect">
            <a:avLst/>
          </a:prstGeom>
          <a:noFill/>
          <a:ln w="34925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任务拆分</a:t>
            </a: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快速交付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内容占位符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4338" y="1600200"/>
            <a:ext cx="653732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4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20835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Text Box 3"/>
          <p:cNvSpPr txBox="1">
            <a:spLocks noChangeArrowheads="1"/>
          </p:cNvSpPr>
          <p:nvPr/>
        </p:nvSpPr>
        <p:spPr bwMode="auto">
          <a:xfrm>
            <a:off x="2513013" y="3362325"/>
            <a:ext cx="118903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分享的图</a:t>
            </a:r>
          </a:p>
        </p:txBody>
      </p:sp>
      <p:sp>
        <p:nvSpPr>
          <p:cNvPr id="121859" name="Text Box 4"/>
          <p:cNvSpPr txBox="1">
            <a:spLocks noChangeArrowheads="1"/>
          </p:cNvSpPr>
          <p:nvPr/>
        </p:nvSpPr>
        <p:spPr bwMode="auto">
          <a:xfrm>
            <a:off x="5811838" y="3357563"/>
            <a:ext cx="1189037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站会的图</a:t>
            </a:r>
          </a:p>
        </p:txBody>
      </p:sp>
      <p:sp>
        <p:nvSpPr>
          <p:cNvPr id="121860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21861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  <a:r>
              <a:rPr lang="en-US" altLang="zh-CN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勇气与分享</a:t>
            </a:r>
          </a:p>
        </p:txBody>
      </p:sp>
      <p:pic>
        <p:nvPicPr>
          <p:cNvPr id="121862" name="内容占位符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77213" y="4808538"/>
            <a:ext cx="1241425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863" name="Text Box 5"/>
          <p:cNvSpPr txBox="1">
            <a:spLocks noChangeArrowheads="1"/>
          </p:cNvSpPr>
          <p:nvPr/>
        </p:nvSpPr>
        <p:spPr bwMode="auto">
          <a:xfrm>
            <a:off x="7913688" y="6367463"/>
            <a:ext cx="1839912" cy="2444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9" name="Picture 9" descr="一起欢呼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40700" y="5503863"/>
            <a:ext cx="1449388" cy="1087437"/>
          </a:xfrm>
          <a:prstGeom prst="rect">
            <a:avLst/>
          </a:prstGeom>
          <a:noFill/>
        </p:spPr>
      </p:pic>
      <p:sp>
        <p:nvSpPr>
          <p:cNvPr id="122882" name="Text Box 3"/>
          <p:cNvSpPr txBox="1">
            <a:spLocks noChangeArrowheads="1"/>
          </p:cNvSpPr>
          <p:nvPr/>
        </p:nvSpPr>
        <p:spPr bwMode="auto">
          <a:xfrm>
            <a:off x="5729288" y="4349750"/>
            <a:ext cx="1784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回顾会议的人图</a:t>
            </a:r>
          </a:p>
        </p:txBody>
      </p:sp>
      <p:pic>
        <p:nvPicPr>
          <p:cNvPr id="122883" name="Picture 4" descr="D:\work\my work\开发工作\需求开发\敏捷相关\敏捷材料\敏捷之路\L2\L2照片\回顾会议图\新建文件夹\心情曲线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99038" y="1400175"/>
            <a:ext cx="35496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4" name="Picture 7" descr="D:\work\my work\开发工作\需求开发\敏捷相关\敏捷材料\敏捷之路\L2\L2照片\回顾会议图\新建文件夹\跟踪项讨论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1263" y="3606800"/>
            <a:ext cx="31686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885" name="Picture 3" descr="D:\work\my work\开发工作\需求开发\敏捷相关\敏捷材料\敏捷之路\L2\L2照片\回顾会议图\新建文件夹\安全度调查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9675" y="1422400"/>
            <a:ext cx="3176588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86" name="Text Box 7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22887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  <a:r>
              <a:rPr lang="en-US" altLang="zh-CN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回顾会议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3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" y="1554163"/>
            <a:ext cx="4953000" cy="450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7" name="Picture 4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76863" y="922338"/>
            <a:ext cx="3700462" cy="259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08" name="Picture 5" descr="m_27591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89563" y="3911600"/>
            <a:ext cx="3856037" cy="267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909" name="Text Box 6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23910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团队建设</a:t>
            </a:r>
            <a:r>
              <a:rPr lang="en-US" altLang="zh-CN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吃喝玩乐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3"/>
          <p:cNvSpPr txBox="1">
            <a:spLocks noChangeArrowheads="1"/>
          </p:cNvSpPr>
          <p:nvPr/>
        </p:nvSpPr>
        <p:spPr bwMode="auto">
          <a:xfrm>
            <a:off x="0" y="211138"/>
            <a:ext cx="2538413" cy="3667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/>
              <a:t>                                  </a:t>
            </a:r>
          </a:p>
        </p:txBody>
      </p:sp>
      <p:pic>
        <p:nvPicPr>
          <p:cNvPr id="124931" name="图片 1" descr="1156939_122647073_2"/>
          <p:cNvPicPr>
            <a:picLocks noGrp="1" noChangeAspect="1"/>
          </p:cNvPicPr>
          <p:nvPr isPhoto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906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4932" name="Text Box 5"/>
          <p:cNvSpPr txBox="1">
            <a:spLocks noChangeArrowheads="1"/>
          </p:cNvSpPr>
          <p:nvPr/>
        </p:nvSpPr>
        <p:spPr bwMode="auto">
          <a:xfrm>
            <a:off x="0" y="0"/>
            <a:ext cx="2343150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/>
              <a:t>                                  </a:t>
            </a:r>
          </a:p>
        </p:txBody>
      </p:sp>
      <p:sp>
        <p:nvSpPr>
          <p:cNvPr id="124934" name="Text Box 7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124936" name="标题 1"/>
          <p:cNvSpPr>
            <a:spLocks/>
          </p:cNvSpPr>
          <p:nvPr/>
        </p:nvSpPr>
        <p:spPr bwMode="auto">
          <a:xfrm>
            <a:off x="1155700" y="4841875"/>
            <a:ext cx="8429625" cy="109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zh-CN" altLang="en-US" sz="3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这就是我们的敏捷之路</a:t>
            </a:r>
          </a:p>
          <a:p>
            <a:pPr algn="ctr" eaLnBrk="0" hangingPunct="0"/>
            <a:r>
              <a:rPr lang="zh-CN" altLang="en-US" sz="36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一路相伴，携手前行</a:t>
            </a:r>
            <a:endParaRPr lang="en-US" altLang="zh-CN" sz="3600" b="1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2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4034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系统特点</a:t>
            </a:r>
          </a:p>
        </p:txBody>
      </p:sp>
      <p:sp>
        <p:nvSpPr>
          <p:cNvPr id="16" name="椭圆 15"/>
          <p:cNvSpPr/>
          <p:nvPr/>
        </p:nvSpPr>
        <p:spPr>
          <a:xfrm>
            <a:off x="1014413" y="1803400"/>
            <a:ext cx="1584325" cy="15113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7" name="椭圆 16"/>
          <p:cNvSpPr/>
          <p:nvPr/>
        </p:nvSpPr>
        <p:spPr>
          <a:xfrm>
            <a:off x="4016375" y="1803400"/>
            <a:ext cx="1584325" cy="15113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18" name="椭圆 17"/>
          <p:cNvSpPr/>
          <p:nvPr/>
        </p:nvSpPr>
        <p:spPr>
          <a:xfrm>
            <a:off x="7078663" y="1803400"/>
            <a:ext cx="1584325" cy="1511300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/>
          </a:p>
        </p:txBody>
      </p:sp>
      <p:sp>
        <p:nvSpPr>
          <p:cNvPr id="44038" name="TextBox 18"/>
          <p:cNvSpPr txBox="1">
            <a:spLocks noChangeArrowheads="1"/>
          </p:cNvSpPr>
          <p:nvPr/>
        </p:nvSpPr>
        <p:spPr bwMode="auto">
          <a:xfrm>
            <a:off x="1446213" y="2327275"/>
            <a:ext cx="9890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376092"/>
                </a:solidFill>
                <a:latin typeface="微软雅黑" pitchFamily="34" charset="-122"/>
                <a:ea typeface="微软雅黑" pitchFamily="34" charset="-122"/>
              </a:rPr>
              <a:t>大型</a:t>
            </a:r>
          </a:p>
        </p:txBody>
      </p:sp>
      <p:sp>
        <p:nvSpPr>
          <p:cNvPr id="44039" name="TextBox 19"/>
          <p:cNvSpPr txBox="1">
            <a:spLocks noChangeArrowheads="1"/>
          </p:cNvSpPr>
          <p:nvPr/>
        </p:nvSpPr>
        <p:spPr bwMode="auto">
          <a:xfrm>
            <a:off x="4400550" y="2327275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376092"/>
                </a:solidFill>
                <a:latin typeface="微软雅黑" pitchFamily="34" charset="-122"/>
                <a:ea typeface="微软雅黑" pitchFamily="34" charset="-122"/>
              </a:rPr>
              <a:t>复杂</a:t>
            </a:r>
          </a:p>
        </p:txBody>
      </p:sp>
      <p:sp>
        <p:nvSpPr>
          <p:cNvPr id="44040" name="TextBox 20"/>
          <p:cNvSpPr txBox="1">
            <a:spLocks noChangeArrowheads="1"/>
          </p:cNvSpPr>
          <p:nvPr/>
        </p:nvSpPr>
        <p:spPr bwMode="auto">
          <a:xfrm>
            <a:off x="7329488" y="2327275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376092"/>
                </a:solidFill>
                <a:latin typeface="微软雅黑" pitchFamily="34" charset="-122"/>
                <a:ea typeface="微软雅黑" pitchFamily="34" charset="-122"/>
              </a:rPr>
              <a:t>老古董</a:t>
            </a:r>
          </a:p>
        </p:txBody>
      </p:sp>
      <p:pic>
        <p:nvPicPr>
          <p:cNvPr id="44041" name="Picture 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75" y="3568700"/>
            <a:ext cx="24511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2" name="Picture 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5663" y="3551238"/>
            <a:ext cx="2881312" cy="162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3" name="Picture 2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5575" y="3551238"/>
            <a:ext cx="2800350" cy="1620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2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5058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敏捷历程</a:t>
            </a:r>
          </a:p>
        </p:txBody>
      </p:sp>
      <p:sp>
        <p:nvSpPr>
          <p:cNvPr id="48" name="椭圆 94"/>
          <p:cNvSpPr>
            <a:spLocks noChangeArrowheads="1"/>
          </p:cNvSpPr>
          <p:nvPr/>
        </p:nvSpPr>
        <p:spPr bwMode="auto">
          <a:xfrm>
            <a:off x="2533650" y="3322638"/>
            <a:ext cx="225425" cy="250825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cxnSp>
        <p:nvCxnSpPr>
          <p:cNvPr id="49" name="直接连接符 7"/>
          <p:cNvCxnSpPr>
            <a:cxnSpLocks noChangeShapeType="1"/>
          </p:cNvCxnSpPr>
          <p:nvPr/>
        </p:nvCxnSpPr>
        <p:spPr bwMode="auto">
          <a:xfrm>
            <a:off x="2646363" y="3443288"/>
            <a:ext cx="960437" cy="46990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  <a:headEnd/>
            <a:tailEnd/>
          </a:ln>
        </p:spPr>
      </p:cxnSp>
      <p:cxnSp>
        <p:nvCxnSpPr>
          <p:cNvPr id="50" name="直接连接符 9"/>
          <p:cNvCxnSpPr>
            <a:cxnSpLocks noChangeShapeType="1"/>
          </p:cNvCxnSpPr>
          <p:nvPr/>
        </p:nvCxnSpPr>
        <p:spPr bwMode="auto">
          <a:xfrm>
            <a:off x="4502150" y="2925763"/>
            <a:ext cx="1409700" cy="1512887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  <a:headEnd/>
            <a:tailEnd/>
          </a:ln>
        </p:spPr>
      </p:cxnSp>
      <p:cxnSp>
        <p:nvCxnSpPr>
          <p:cNvPr id="56" name="直接连接符 11"/>
          <p:cNvCxnSpPr>
            <a:cxnSpLocks noChangeShapeType="1"/>
          </p:cNvCxnSpPr>
          <p:nvPr/>
        </p:nvCxnSpPr>
        <p:spPr bwMode="auto">
          <a:xfrm flipV="1">
            <a:off x="5911850" y="2349500"/>
            <a:ext cx="1982788" cy="2089150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  <a:headEnd/>
            <a:tailEnd/>
          </a:ln>
        </p:spPr>
      </p:cxnSp>
      <p:cxnSp>
        <p:nvCxnSpPr>
          <p:cNvPr id="58" name="直接连接符 15"/>
          <p:cNvCxnSpPr>
            <a:cxnSpLocks noChangeShapeType="1"/>
          </p:cNvCxnSpPr>
          <p:nvPr/>
        </p:nvCxnSpPr>
        <p:spPr bwMode="auto">
          <a:xfrm flipV="1">
            <a:off x="1216025" y="3443288"/>
            <a:ext cx="1430338" cy="142557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  <a:headEnd/>
            <a:tailEnd/>
          </a:ln>
        </p:spPr>
      </p:cxnSp>
      <p:cxnSp>
        <p:nvCxnSpPr>
          <p:cNvPr id="59" name="直接连接符 39"/>
          <p:cNvCxnSpPr>
            <a:cxnSpLocks noChangeShapeType="1"/>
          </p:cNvCxnSpPr>
          <p:nvPr/>
        </p:nvCxnSpPr>
        <p:spPr bwMode="auto">
          <a:xfrm flipV="1">
            <a:off x="3606800" y="2925763"/>
            <a:ext cx="895350" cy="987425"/>
          </a:xfrm>
          <a:prstGeom prst="line">
            <a:avLst/>
          </a:prstGeom>
          <a:noFill/>
          <a:ln w="38100">
            <a:solidFill>
              <a:schemeClr val="bg2">
                <a:lumMod val="25000"/>
              </a:schemeClr>
            </a:solidFill>
            <a:round/>
            <a:headEnd/>
            <a:tailEnd/>
          </a:ln>
        </p:spPr>
      </p:cxnSp>
      <p:sp>
        <p:nvSpPr>
          <p:cNvPr id="60" name="椭圆 59"/>
          <p:cNvSpPr>
            <a:spLocks noChangeArrowheads="1"/>
          </p:cNvSpPr>
          <p:nvPr/>
        </p:nvSpPr>
        <p:spPr bwMode="auto">
          <a:xfrm>
            <a:off x="2533650" y="3316288"/>
            <a:ext cx="225425" cy="252412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1" name="椭圆 60"/>
          <p:cNvSpPr>
            <a:spLocks noChangeArrowheads="1"/>
          </p:cNvSpPr>
          <p:nvPr/>
        </p:nvSpPr>
        <p:spPr bwMode="auto">
          <a:xfrm>
            <a:off x="4389438" y="2781300"/>
            <a:ext cx="225425" cy="250825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2" name="椭圆 61"/>
          <p:cNvSpPr>
            <a:spLocks noChangeArrowheads="1"/>
          </p:cNvSpPr>
          <p:nvPr/>
        </p:nvSpPr>
        <p:spPr bwMode="auto">
          <a:xfrm>
            <a:off x="3522663" y="3787775"/>
            <a:ext cx="223837" cy="252413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3" name="椭圆 62"/>
          <p:cNvSpPr>
            <a:spLocks noChangeArrowheads="1"/>
          </p:cNvSpPr>
          <p:nvPr/>
        </p:nvSpPr>
        <p:spPr bwMode="auto">
          <a:xfrm>
            <a:off x="5797550" y="4311650"/>
            <a:ext cx="225425" cy="252413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4" name="椭圆 98"/>
          <p:cNvSpPr>
            <a:spLocks noChangeArrowheads="1"/>
          </p:cNvSpPr>
          <p:nvPr/>
        </p:nvSpPr>
        <p:spPr bwMode="auto">
          <a:xfrm>
            <a:off x="3522663" y="3790950"/>
            <a:ext cx="223837" cy="252413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5" name="椭圆 99"/>
          <p:cNvSpPr>
            <a:spLocks noChangeArrowheads="1"/>
          </p:cNvSpPr>
          <p:nvPr/>
        </p:nvSpPr>
        <p:spPr bwMode="auto">
          <a:xfrm>
            <a:off x="4389438" y="2771775"/>
            <a:ext cx="225425" cy="252413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6" name="椭圆 100"/>
          <p:cNvSpPr>
            <a:spLocks noChangeArrowheads="1"/>
          </p:cNvSpPr>
          <p:nvPr/>
        </p:nvSpPr>
        <p:spPr bwMode="auto">
          <a:xfrm>
            <a:off x="5797550" y="4319588"/>
            <a:ext cx="225425" cy="252412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7" name="椭圆 66"/>
          <p:cNvSpPr>
            <a:spLocks noChangeArrowheads="1"/>
          </p:cNvSpPr>
          <p:nvPr/>
        </p:nvSpPr>
        <p:spPr bwMode="auto">
          <a:xfrm>
            <a:off x="1104900" y="4741863"/>
            <a:ext cx="223838" cy="252412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8" name="椭圆 67"/>
          <p:cNvSpPr>
            <a:spLocks noChangeArrowheads="1"/>
          </p:cNvSpPr>
          <p:nvPr/>
        </p:nvSpPr>
        <p:spPr bwMode="auto">
          <a:xfrm>
            <a:off x="7783513" y="2262188"/>
            <a:ext cx="223837" cy="252412"/>
          </a:xfrm>
          <a:prstGeom prst="ellipse">
            <a:avLst/>
          </a:pr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 sz="1800">
              <a:solidFill>
                <a:srgbClr val="FFFFFF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9" name="TextBox 78"/>
          <p:cNvSpPr txBox="1">
            <a:spLocks noChangeArrowheads="1"/>
          </p:cNvSpPr>
          <p:nvPr/>
        </p:nvSpPr>
        <p:spPr bwMode="auto">
          <a:xfrm>
            <a:off x="1095375" y="5057775"/>
            <a:ext cx="1150938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2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</a:t>
            </a: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开始规划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2065338" y="2622550"/>
            <a:ext cx="1457325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6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</a:t>
            </a:r>
            <a:endParaRPr lang="en-US" altLang="zh-CN" sz="2000">
              <a:solidFill>
                <a:srgbClr val="FF6600"/>
              </a:solidFill>
              <a:latin typeface="Calibri" pitchFamily="34" charset="0"/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选择试点</a:t>
            </a:r>
          </a:p>
        </p:txBody>
      </p:sp>
      <p:sp>
        <p:nvSpPr>
          <p:cNvPr id="71" name="TextBox 70"/>
          <p:cNvSpPr txBox="1">
            <a:spLocks noChangeArrowheads="1"/>
          </p:cNvSpPr>
          <p:nvPr/>
        </p:nvSpPr>
        <p:spPr bwMode="auto">
          <a:xfrm>
            <a:off x="3432175" y="4070350"/>
            <a:ext cx="1457325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7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</a:t>
            </a:r>
            <a:endParaRPr lang="zh-CN" altLang="en-US" sz="2000">
              <a:solidFill>
                <a:srgbClr val="FF6600"/>
              </a:solidFill>
              <a:latin typeface="Calibri" pitchFamily="34" charset="0"/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试水敏捷</a:t>
            </a:r>
            <a:endParaRPr lang="en-US" altLang="zh-CN" sz="1600">
              <a:latin typeface="Calibri" pitchFamily="34" charset="0"/>
              <a:ea typeface="微软雅黑" pitchFamily="34" charset="-122"/>
              <a:cs typeface="Arial" charset="0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4297363" y="2005013"/>
            <a:ext cx="1455737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9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</a:t>
            </a:r>
            <a:endParaRPr lang="zh-CN" altLang="en-US" sz="2000">
              <a:solidFill>
                <a:srgbClr val="FF6600"/>
              </a:solidFill>
              <a:latin typeface="Calibri" pitchFamily="34" charset="0"/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实现测试前置</a:t>
            </a:r>
          </a:p>
        </p:txBody>
      </p:sp>
      <p:sp>
        <p:nvSpPr>
          <p:cNvPr id="73" name="TextBox 72"/>
          <p:cNvSpPr txBox="1">
            <a:spLocks noChangeArrowheads="1"/>
          </p:cNvSpPr>
          <p:nvPr/>
        </p:nvSpPr>
        <p:spPr bwMode="auto">
          <a:xfrm>
            <a:off x="5695950" y="4595813"/>
            <a:ext cx="1939925" cy="763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10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</a:t>
            </a:r>
            <a:endParaRPr lang="en-US" altLang="zh-CN" sz="2000">
              <a:solidFill>
                <a:srgbClr val="FF6600"/>
              </a:solidFill>
              <a:latin typeface="Calibri" pitchFamily="34" charset="0"/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客户参与敏捷过程</a:t>
            </a:r>
          </a:p>
        </p:txBody>
      </p:sp>
      <p:sp>
        <p:nvSpPr>
          <p:cNvPr id="74" name="TextBox 73"/>
          <p:cNvSpPr txBox="1">
            <a:spLocks noChangeArrowheads="1"/>
          </p:cNvSpPr>
          <p:nvPr/>
        </p:nvSpPr>
        <p:spPr bwMode="auto">
          <a:xfrm>
            <a:off x="7608888" y="1622425"/>
            <a:ext cx="1457325" cy="763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12</a:t>
            </a:r>
            <a:r>
              <a:rPr lang="zh-CN" altLang="en-US" sz="2000" b="1">
                <a:solidFill>
                  <a:srgbClr val="FF6600"/>
                </a:solidFill>
                <a:latin typeface="Calibri" pitchFamily="34" charset="0"/>
                <a:ea typeface="微软雅黑" pitchFamily="34" charset="-122"/>
                <a:cs typeface="Arial" charset="0"/>
              </a:rPr>
              <a:t>月至？</a:t>
            </a:r>
            <a:endParaRPr lang="zh-CN" altLang="en-US" sz="2000">
              <a:solidFill>
                <a:srgbClr val="FF6600"/>
              </a:solidFill>
              <a:latin typeface="Calibri" pitchFamily="34" charset="0"/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600">
                <a:latin typeface="Calibri" pitchFamily="34" charset="0"/>
                <a:ea typeface="微软雅黑" pitchFamily="34" charset="-122"/>
                <a:cs typeface="Arial" charset="0"/>
              </a:rPr>
              <a:t>持续改进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23" presetClass="exit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4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500"/>
                            </p:stCondLst>
                            <p:childTnLst>
                              <p:par>
                                <p:cTn id="10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000"/>
                            </p:stCondLst>
                            <p:childTnLst>
                              <p:par>
                                <p:cTn id="10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 autoUpdateAnimBg="0"/>
      <p:bldP spid="48" grpId="1" animBg="1" autoUpdateAnimBg="0"/>
      <p:bldP spid="48" grpId="2" animBg="1" autoUpdateAnimBg="0"/>
      <p:bldP spid="60" grpId="0" animBg="1" autoUpdateAnimBg="0"/>
      <p:bldP spid="61" grpId="0" animBg="1" autoUpdateAnimBg="0"/>
      <p:bldP spid="62" grpId="0" animBg="1" autoUpdateAnimBg="0"/>
      <p:bldP spid="63" grpId="0" animBg="1" autoUpdateAnimBg="0"/>
      <p:bldP spid="64" grpId="0" animBg="1" autoUpdateAnimBg="0"/>
      <p:bldP spid="64" grpId="1" animBg="1" autoUpdateAnimBg="0"/>
      <p:bldP spid="64" grpId="2" animBg="1" autoUpdateAnimBg="0"/>
      <p:bldP spid="65" grpId="0" animBg="1" autoUpdateAnimBg="0"/>
      <p:bldP spid="65" grpId="1" animBg="1" autoUpdateAnimBg="0"/>
      <p:bldP spid="65" grpId="2" animBg="1" autoUpdateAnimBg="0"/>
      <p:bldP spid="66" grpId="0" animBg="1" autoUpdateAnimBg="0"/>
      <p:bldP spid="66" grpId="1" animBg="1" autoUpdateAnimBg="0"/>
      <p:bldP spid="66" grpId="2" animBg="1" autoUpdateAnimBg="0"/>
      <p:bldP spid="67" grpId="0" animBg="1" autoUpdateAnimBg="0"/>
      <p:bldP spid="68" grpId="0" animBg="1" autoUpdateAnimBg="0"/>
      <p:bldP spid="69" grpId="0" autoUpdateAnimBg="0"/>
      <p:bldP spid="70" grpId="0" autoUpdateAnimBg="0"/>
      <p:bldP spid="71" grpId="0" autoUpdateAnimBg="0"/>
      <p:bldP spid="72" grpId="0" autoUpdateAnimBg="0"/>
      <p:bldP spid="73" grpId="0" autoUpdateAnimBg="0"/>
      <p:bldP spid="74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2" descr="白板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1850" y="860425"/>
            <a:ext cx="5422900" cy="54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" name="Text Box 3"/>
          <p:cNvSpPr txBox="1">
            <a:spLocks noChangeArrowheads="1"/>
          </p:cNvSpPr>
          <p:nvPr/>
        </p:nvSpPr>
        <p:spPr bwMode="auto">
          <a:xfrm>
            <a:off x="4422775" y="3624263"/>
            <a:ext cx="15017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0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看  板</a:t>
            </a:r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6084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ext Box 26"/>
          <p:cNvSpPr txBox="1">
            <a:spLocks noChangeArrowheads="1"/>
          </p:cNvSpPr>
          <p:nvPr/>
        </p:nvSpPr>
        <p:spPr bwMode="auto">
          <a:xfrm>
            <a:off x="5734050" y="476250"/>
            <a:ext cx="6953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特点</a:t>
            </a:r>
          </a:p>
        </p:txBody>
      </p:sp>
      <p:sp>
        <p:nvSpPr>
          <p:cNvPr id="47106" name="Text Box 27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7107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cxnSp>
        <p:nvCxnSpPr>
          <p:cNvPr id="29" name="直接连接符 28"/>
          <p:cNvCxnSpPr>
            <a:stCxn id="0" idx="1"/>
            <a:endCxn id="0" idx="5"/>
          </p:cNvCxnSpPr>
          <p:nvPr/>
        </p:nvCxnSpPr>
        <p:spPr>
          <a:xfrm flipH="1" flipV="1">
            <a:off x="5019675" y="3651250"/>
            <a:ext cx="862013" cy="58261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0" idx="5"/>
            <a:endCxn id="0" idx="1"/>
          </p:cNvCxnSpPr>
          <p:nvPr/>
        </p:nvCxnSpPr>
        <p:spPr>
          <a:xfrm>
            <a:off x="2027238" y="3598863"/>
            <a:ext cx="574675" cy="690562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0" idx="7"/>
            <a:endCxn id="0" idx="3"/>
          </p:cNvCxnSpPr>
          <p:nvPr/>
        </p:nvCxnSpPr>
        <p:spPr>
          <a:xfrm flipV="1">
            <a:off x="3513138" y="3651250"/>
            <a:ext cx="436562" cy="63817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0" idx="7"/>
            <a:endCxn id="0" idx="3"/>
          </p:cNvCxnSpPr>
          <p:nvPr/>
        </p:nvCxnSpPr>
        <p:spPr>
          <a:xfrm flipV="1">
            <a:off x="6640513" y="3636963"/>
            <a:ext cx="669925" cy="59690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椭圆 32"/>
          <p:cNvSpPr/>
          <p:nvPr/>
        </p:nvSpPr>
        <p:spPr>
          <a:xfrm>
            <a:off x="1081169" y="2653066"/>
            <a:ext cx="1107660" cy="110766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/>
          <a:effectLst>
            <a:glow rad="203200">
              <a:schemeClr val="bg1">
                <a:lumMod val="75000"/>
              </a:schemeClr>
            </a:glo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系统复杂</a:t>
            </a:r>
          </a:p>
        </p:txBody>
      </p:sp>
      <p:sp>
        <p:nvSpPr>
          <p:cNvPr id="34" name="椭圆 33"/>
          <p:cNvSpPr/>
          <p:nvPr/>
        </p:nvSpPr>
        <p:spPr>
          <a:xfrm>
            <a:off x="2414090" y="4091995"/>
            <a:ext cx="1286907" cy="135322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/>
          <a:effectLst>
            <a:glow rad="228600">
              <a:schemeClr val="bg1">
                <a:lumMod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专业性强</a:t>
            </a:r>
          </a:p>
        </p:txBody>
      </p:sp>
      <p:sp>
        <p:nvSpPr>
          <p:cNvPr id="35" name="椭圆 34"/>
          <p:cNvSpPr/>
          <p:nvPr/>
        </p:nvSpPr>
        <p:spPr>
          <a:xfrm>
            <a:off x="3728245" y="2293025"/>
            <a:ext cx="1513309" cy="159130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63500"/>
          <a:effectLst>
            <a:glow rad="228600">
              <a:schemeClr val="bg1">
                <a:lumMod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技能单一</a:t>
            </a:r>
          </a:p>
        </p:txBody>
      </p:sp>
      <p:sp>
        <p:nvSpPr>
          <p:cNvPr id="39" name="椭圆 38"/>
          <p:cNvSpPr/>
          <p:nvPr/>
        </p:nvSpPr>
        <p:spPr>
          <a:xfrm>
            <a:off x="5724538" y="4068993"/>
            <a:ext cx="1072803" cy="112809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/>
          <a:effectLst>
            <a:glow rad="228600">
              <a:schemeClr val="bg1">
                <a:lumMod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需求独立</a:t>
            </a:r>
          </a:p>
        </p:txBody>
      </p:sp>
      <p:sp>
        <p:nvSpPr>
          <p:cNvPr id="40" name="椭圆 39"/>
          <p:cNvSpPr/>
          <p:nvPr/>
        </p:nvSpPr>
        <p:spPr>
          <a:xfrm>
            <a:off x="7161544" y="2725073"/>
            <a:ext cx="1016558" cy="106894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57150"/>
          <a:effectLst>
            <a:glow rad="203200">
              <a:schemeClr val="bg1">
                <a:lumMod val="75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交互性差</a:t>
            </a:r>
          </a:p>
        </p:txBody>
      </p:sp>
      <p:sp>
        <p:nvSpPr>
          <p:cNvPr id="41" name="椭圆 40"/>
          <p:cNvSpPr/>
          <p:nvPr/>
        </p:nvSpPr>
        <p:spPr>
          <a:xfrm>
            <a:off x="971550" y="2794000"/>
            <a:ext cx="360363" cy="3587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2260600" y="4884738"/>
            <a:ext cx="360363" cy="3587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348163" y="3733800"/>
            <a:ext cx="360362" cy="3587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5634038" y="4959350"/>
            <a:ext cx="360362" cy="3587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013575" y="2901950"/>
            <a:ext cx="360363" cy="358775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endParaRPr lang="zh-CN" altLang="en-US" sz="16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Freeform 2"/>
          <p:cNvSpPr>
            <a:spLocks/>
          </p:cNvSpPr>
          <p:nvPr/>
        </p:nvSpPr>
        <p:spPr bwMode="auto">
          <a:xfrm>
            <a:off x="584200" y="2205038"/>
            <a:ext cx="8658225" cy="3028950"/>
          </a:xfrm>
          <a:custGeom>
            <a:avLst/>
            <a:gdLst>
              <a:gd name="T0" fmla="*/ 4303313 w 5034"/>
              <a:gd name="T1" fmla="*/ 0 h 1908"/>
              <a:gd name="T2" fmla="*/ 2519726 w 5034"/>
              <a:gd name="T3" fmla="*/ 608013 h 1908"/>
              <a:gd name="T4" fmla="*/ 3066669 w 5034"/>
              <a:gd name="T5" fmla="*/ 608013 h 1908"/>
              <a:gd name="T6" fmla="*/ 0 w 5034"/>
              <a:gd name="T7" fmla="*/ 3028950 h 1908"/>
              <a:gd name="T8" fmla="*/ 8658225 w 5034"/>
              <a:gd name="T9" fmla="*/ 3028950 h 1908"/>
              <a:gd name="T10" fmla="*/ 5553716 w 5034"/>
              <a:gd name="T11" fmla="*/ 608013 h 1908"/>
              <a:gd name="T12" fmla="*/ 6214176 w 5034"/>
              <a:gd name="T13" fmla="*/ 627063 h 1908"/>
              <a:gd name="T14" fmla="*/ 4303313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rotWithShape="1">
            <a:gsLst>
              <a:gs pos="0">
                <a:srgbClr val="66CCFF"/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3" name="AutoShape 3"/>
          <p:cNvSpPr>
            <a:spLocks noChangeArrowheads="1"/>
          </p:cNvSpPr>
          <p:nvPr/>
        </p:nvSpPr>
        <p:spPr bwMode="auto">
          <a:xfrm>
            <a:off x="1914525" y="1274763"/>
            <a:ext cx="6005513" cy="76835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99CC00"/>
              </a:gs>
              <a:gs pos="100000">
                <a:srgbClr val="567200"/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>
            <a:outerShdw dist="107763" dir="2700000" algn="ctr" rotWithShape="0">
              <a:srgbClr val="008080">
                <a:alpha val="50000"/>
              </a:srgbClr>
            </a:outerShdw>
          </a:effectLst>
        </p:spPr>
        <p:txBody>
          <a:bodyPr wrap="none" anchor="ctr"/>
          <a:lstStyle/>
          <a:p>
            <a:pPr algn="ctr" latinLnBrk="1">
              <a:buFont typeface="Wingdings" pitchFamily="2" charset="2"/>
              <a:buNone/>
              <a:defRPr/>
            </a:pPr>
            <a:r>
              <a:rPr lang="zh-CN" altLang="en-US" sz="3200">
                <a:solidFill>
                  <a:srgbClr val="FFFFFF"/>
                </a:solidFill>
                <a:latin typeface="HY각헤드라인M" pitchFamily="2" charset="-127"/>
                <a:ea typeface="HY각헤드라인M" pitchFamily="2" charset="-127"/>
              </a:rPr>
              <a:t>进度不可控，领导不放心</a:t>
            </a:r>
          </a:p>
        </p:txBody>
      </p:sp>
      <p:sp>
        <p:nvSpPr>
          <p:cNvPr id="48131" name="Oval 4"/>
          <p:cNvSpPr>
            <a:spLocks noChangeArrowheads="1"/>
          </p:cNvSpPr>
          <p:nvPr/>
        </p:nvSpPr>
        <p:spPr bwMode="auto">
          <a:xfrm>
            <a:off x="571500" y="4110038"/>
            <a:ext cx="1597025" cy="1473200"/>
          </a:xfrm>
          <a:prstGeom prst="ellipse">
            <a:avLst/>
          </a:prstGeom>
          <a:gradFill rotWithShape="1">
            <a:gsLst>
              <a:gs pos="0">
                <a:srgbClr val="99CC00"/>
              </a:gs>
              <a:gs pos="100000">
                <a:srgbClr val="283600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>
              <a:buFont typeface="Arial" charset="0"/>
              <a:buNone/>
            </a:pPr>
            <a:r>
              <a:rPr lang="zh-CN" altLang="en-US" sz="1600" b="1">
                <a:solidFill>
                  <a:srgbClr val="FFFFFF"/>
                </a:solidFill>
                <a:latin typeface="Times New Roman" pitchFamily="18" charset="0"/>
                <a:ea typeface="HY각헤드라인M"/>
                <a:cs typeface="HY각헤드라인M"/>
              </a:rPr>
              <a:t>闷头干活</a:t>
            </a:r>
          </a:p>
        </p:txBody>
      </p:sp>
      <p:sp>
        <p:nvSpPr>
          <p:cNvPr id="48132" name="Oval 5"/>
          <p:cNvSpPr>
            <a:spLocks noChangeArrowheads="1"/>
          </p:cNvSpPr>
          <p:nvPr/>
        </p:nvSpPr>
        <p:spPr bwMode="auto">
          <a:xfrm>
            <a:off x="2925763" y="4076700"/>
            <a:ext cx="1597025" cy="1473200"/>
          </a:xfrm>
          <a:prstGeom prst="ellipse">
            <a:avLst/>
          </a:prstGeom>
          <a:gradFill rotWithShape="1">
            <a:gsLst>
              <a:gs pos="0">
                <a:srgbClr val="FF9900"/>
              </a:gs>
              <a:gs pos="100000">
                <a:srgbClr val="432800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>
              <a:buFont typeface="Arial" charset="0"/>
              <a:buNone/>
            </a:pPr>
            <a:r>
              <a:rPr lang="zh-CN" altLang="en-US" sz="1600" b="1">
                <a:solidFill>
                  <a:srgbClr val="FFFFFF"/>
                </a:solidFill>
                <a:latin typeface="Times New Roman" pitchFamily="18" charset="0"/>
                <a:ea typeface="HY각헤드라인M"/>
                <a:cs typeface="HY각헤드라인M"/>
              </a:rPr>
              <a:t>问题跟进</a:t>
            </a:r>
          </a:p>
          <a:p>
            <a:pPr algn="ctr" latinLnBrk="1">
              <a:buFont typeface="Arial" charset="0"/>
              <a:buNone/>
            </a:pPr>
            <a:r>
              <a:rPr lang="zh-CN" altLang="en-US" sz="1600" b="1">
                <a:solidFill>
                  <a:srgbClr val="FFFFFF"/>
                </a:solidFill>
                <a:latin typeface="Times New Roman" pitchFamily="18" charset="0"/>
                <a:ea typeface="HY각헤드라인M"/>
                <a:cs typeface="HY각헤드라인M"/>
              </a:rPr>
              <a:t>不及时</a:t>
            </a:r>
          </a:p>
        </p:txBody>
      </p:sp>
      <p:sp>
        <p:nvSpPr>
          <p:cNvPr id="48133" name="Oval 6"/>
          <p:cNvSpPr>
            <a:spLocks noChangeArrowheads="1"/>
          </p:cNvSpPr>
          <p:nvPr/>
        </p:nvSpPr>
        <p:spPr bwMode="auto">
          <a:xfrm>
            <a:off x="5186363" y="4076700"/>
            <a:ext cx="1598612" cy="1473200"/>
          </a:xfrm>
          <a:prstGeom prst="ellipse">
            <a:avLst/>
          </a:prstGeom>
          <a:gradFill rotWithShape="1">
            <a:gsLst>
              <a:gs pos="0">
                <a:srgbClr val="99CCFF"/>
              </a:gs>
              <a:gs pos="100000">
                <a:srgbClr val="283643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>
              <a:buFont typeface="Arial" charset="0"/>
              <a:buNone/>
            </a:pPr>
            <a:r>
              <a:rPr lang="zh-CN" altLang="en-US" sz="1600" b="1">
                <a:solidFill>
                  <a:srgbClr val="FFFFFF"/>
                </a:solidFill>
                <a:latin typeface="Times New Roman" pitchFamily="18" charset="0"/>
                <a:ea typeface="HY각헤드라인M"/>
                <a:cs typeface="HY각헤드라인M"/>
              </a:rPr>
              <a:t>单线联系</a:t>
            </a:r>
          </a:p>
        </p:txBody>
      </p:sp>
      <p:sp>
        <p:nvSpPr>
          <p:cNvPr id="48134" name="Oval 10"/>
          <p:cNvSpPr>
            <a:spLocks noChangeArrowheads="1"/>
          </p:cNvSpPr>
          <p:nvPr/>
        </p:nvSpPr>
        <p:spPr bwMode="auto">
          <a:xfrm>
            <a:off x="7380288" y="4110038"/>
            <a:ext cx="1597025" cy="1473200"/>
          </a:xfrm>
          <a:prstGeom prst="ellipse">
            <a:avLst/>
          </a:prstGeom>
          <a:gradFill rotWithShape="1">
            <a:gsLst>
              <a:gs pos="0">
                <a:srgbClr val="FF6600"/>
              </a:gs>
              <a:gs pos="100000">
                <a:srgbClr val="431B00"/>
              </a:gs>
            </a:gsLst>
            <a:path path="rect">
              <a:fillToRect r="100000" b="10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latinLnBrk="1">
              <a:buFont typeface="Arial" charset="0"/>
              <a:buNone/>
            </a:pPr>
            <a:r>
              <a:rPr lang="zh-CN" altLang="en-US" sz="1600" b="1">
                <a:solidFill>
                  <a:srgbClr val="FFFFFF"/>
                </a:solidFill>
                <a:latin typeface="Times New Roman" pitchFamily="18" charset="0"/>
                <a:ea typeface="HY각헤드라인M"/>
                <a:cs typeface="HY각헤드라인M"/>
              </a:rPr>
              <a:t>沟通不畅</a:t>
            </a:r>
          </a:p>
        </p:txBody>
      </p:sp>
      <p:sp>
        <p:nvSpPr>
          <p:cNvPr id="48135" name="Oval 12"/>
          <p:cNvSpPr>
            <a:spLocks noChangeArrowheads="1"/>
          </p:cNvSpPr>
          <p:nvPr/>
        </p:nvSpPr>
        <p:spPr bwMode="auto">
          <a:xfrm>
            <a:off x="571500" y="5729288"/>
            <a:ext cx="1597025" cy="395287"/>
          </a:xfrm>
          <a:prstGeom prst="ellipse">
            <a:avLst/>
          </a:prstGeom>
          <a:gradFill rotWithShape="1">
            <a:gsLst>
              <a:gs pos="0">
                <a:srgbClr val="3333CC">
                  <a:alpha val="29999"/>
                </a:srgbClr>
              </a:gs>
              <a:gs pos="100000">
                <a:srgbClr val="18185E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48136" name="Oval 13"/>
          <p:cNvSpPr>
            <a:spLocks noChangeArrowheads="1"/>
          </p:cNvSpPr>
          <p:nvPr/>
        </p:nvSpPr>
        <p:spPr bwMode="auto">
          <a:xfrm>
            <a:off x="5118100" y="5695950"/>
            <a:ext cx="1597025" cy="395288"/>
          </a:xfrm>
          <a:prstGeom prst="ellipse">
            <a:avLst/>
          </a:prstGeom>
          <a:gradFill rotWithShape="1">
            <a:gsLst>
              <a:gs pos="0">
                <a:srgbClr val="3333CC">
                  <a:alpha val="29999"/>
                </a:srgbClr>
              </a:gs>
              <a:gs pos="100000">
                <a:srgbClr val="18185E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48137" name="Oval 14"/>
          <p:cNvSpPr>
            <a:spLocks noChangeArrowheads="1"/>
          </p:cNvSpPr>
          <p:nvPr/>
        </p:nvSpPr>
        <p:spPr bwMode="auto">
          <a:xfrm>
            <a:off x="2943225" y="5695950"/>
            <a:ext cx="1597025" cy="395288"/>
          </a:xfrm>
          <a:prstGeom prst="ellipse">
            <a:avLst/>
          </a:prstGeom>
          <a:gradFill rotWithShape="1">
            <a:gsLst>
              <a:gs pos="0">
                <a:srgbClr val="3333CC">
                  <a:alpha val="29999"/>
                </a:srgbClr>
              </a:gs>
              <a:gs pos="100000">
                <a:srgbClr val="18185E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48138" name="Oval 16"/>
          <p:cNvSpPr>
            <a:spLocks noChangeArrowheads="1"/>
          </p:cNvSpPr>
          <p:nvPr/>
        </p:nvSpPr>
        <p:spPr bwMode="auto">
          <a:xfrm>
            <a:off x="7370763" y="5729288"/>
            <a:ext cx="1598612" cy="395287"/>
          </a:xfrm>
          <a:prstGeom prst="ellipse">
            <a:avLst/>
          </a:prstGeom>
          <a:gradFill rotWithShape="1">
            <a:gsLst>
              <a:gs pos="0">
                <a:srgbClr val="3333CC">
                  <a:alpha val="29999"/>
                </a:srgbClr>
              </a:gs>
              <a:gs pos="100000">
                <a:srgbClr val="18185E">
                  <a:alpha val="0"/>
                </a:srgbClr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>
              <a:buFont typeface="Arial" charset="0"/>
              <a:buNone/>
            </a:pPr>
            <a:endParaRPr lang="zh-CN" altLang="en-US" sz="1800"/>
          </a:p>
        </p:txBody>
      </p:sp>
      <p:sp>
        <p:nvSpPr>
          <p:cNvPr id="48139" name="Text Box 13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8140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  <p:sp>
        <p:nvSpPr>
          <p:cNvPr id="48141" name="标题 1"/>
          <p:cNvSpPr>
            <a:spLocks/>
          </p:cNvSpPr>
          <p:nvPr/>
        </p:nvSpPr>
        <p:spPr bwMode="auto">
          <a:xfrm>
            <a:off x="4495800" y="3051175"/>
            <a:ext cx="8731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 descr="1017032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1875" y="981075"/>
            <a:ext cx="4913313" cy="554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4" name="Text Box 4"/>
          <p:cNvSpPr txBox="1">
            <a:spLocks noChangeArrowheads="1"/>
          </p:cNvSpPr>
          <p:nvPr/>
        </p:nvSpPr>
        <p:spPr bwMode="auto">
          <a:xfrm>
            <a:off x="3003550" y="3573463"/>
            <a:ext cx="3608388" cy="36671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chemeClr val="bg1"/>
                </a:solidFill>
                <a:ea typeface="黑体" pitchFamily="49" charset="-122"/>
              </a:rPr>
              <a:t>明天要交货了</a:t>
            </a:r>
          </a:p>
        </p:txBody>
      </p:sp>
      <p:sp>
        <p:nvSpPr>
          <p:cNvPr id="49155" name="Text Box 5"/>
          <p:cNvSpPr txBox="1">
            <a:spLocks noChangeArrowheads="1"/>
          </p:cNvSpPr>
          <p:nvPr/>
        </p:nvSpPr>
        <p:spPr bwMode="auto">
          <a:xfrm>
            <a:off x="8713788" y="0"/>
            <a:ext cx="1192212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  <a:p>
            <a:endParaRPr lang="zh-CN" altLang="en-US" sz="1000"/>
          </a:p>
        </p:txBody>
      </p:sp>
      <p:sp>
        <p:nvSpPr>
          <p:cNvPr id="49156" name="标题 1"/>
          <p:cNvSpPr>
            <a:spLocks/>
          </p:cNvSpPr>
          <p:nvPr/>
        </p:nvSpPr>
        <p:spPr bwMode="auto">
          <a:xfrm>
            <a:off x="381000" y="231775"/>
            <a:ext cx="84296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r>
              <a:rPr lang="zh-CN" altLang="en-US" sz="24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实践分享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T管理层例会-开发质量报告_200908">
  <a:themeElements>
    <a:clrScheme name="IT管理层例会-开发质量报告_20090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C000">
            <a:alpha val="85000"/>
          </a:srgbClr>
        </a:solidFill>
        <a:ln w="9525" algn="ctr">
          <a:solidFill>
            <a:srgbClr val="FFFF00"/>
          </a:solidFill>
          <a:round/>
          <a:headEnd/>
          <a:tailEnd/>
        </a:ln>
      </a:spPr>
      <a:bodyPr wrap="none" lIns="0" tIns="0" rIns="0" bIns="0" anchor="ctr"/>
      <a:lstStyle>
        <a:defPPr marL="0" marR="0" indent="0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800" b="1" kern="0" noProof="0" smtClean="0">
            <a:solidFill>
              <a:schemeClr val="bg2">
                <a:lumMod val="50000"/>
              </a:schemeClr>
            </a:solidFill>
            <a:latin typeface="+mj-lt"/>
            <a:ea typeface="Arial Unicode MS" pitchFamily="34" charset="-122"/>
            <a:cs typeface="Arial Unicode MS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幼圆" pitchFamily="49" charset="-122"/>
          </a:defRPr>
        </a:defPPr>
      </a:lstStyle>
    </a:lnDef>
  </a:objectDefaults>
  <a:extraClrSchemeLst>
    <a:extraClrScheme>
      <a:clrScheme name="IT管理层例会-开发质量报告_2009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IT管理层例会-开发质量报告_200908">
  <a:themeElements>
    <a:clrScheme name="IT管理层例会-开发质量报告_200908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gradFill rotWithShape="1">
          <a:gsLst>
            <a:gs pos="0">
              <a:srgbClr val="FFFFFF"/>
            </a:gs>
            <a:gs pos="100000">
              <a:srgbClr val="E0BB20"/>
            </a:gs>
          </a:gsLst>
          <a:lin ang="5400000" scaled="1"/>
        </a:gradFill>
        <a:ln w="9525">
          <a:noFill/>
          <a:round/>
          <a:headEnd/>
          <a:tailEnd/>
        </a:ln>
      </a:spPr>
      <a:bodyPr wrap="none" anchor="ctr"/>
      <a:lstStyle>
        <a:defPPr>
          <a:defRPr>
            <a:solidFill>
              <a:srgbClr val="000066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9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幼圆" pitchFamily="49" charset="-122"/>
          </a:defRPr>
        </a:defPPr>
      </a:lstStyle>
    </a:lnDef>
  </a:objectDefaults>
  <a:extraClrSchemeLst>
    <a:extraClrScheme>
      <a:clrScheme name="IT管理层例会-开发质量报告_2009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T管理层例会-开发质量报告_2009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T管理层例会-开发质量报告_2009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53259</TotalTime>
  <Words>1098</Words>
  <Application>Microsoft Office PowerPoint</Application>
  <PresentationFormat>A4 纸张(210x297 毫米)</PresentationFormat>
  <Paragraphs>249</Paragraphs>
  <Slides>35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演示文稿设计模板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4" baseType="lpstr">
      <vt:lpstr>Arial</vt:lpstr>
      <vt:lpstr>宋体</vt:lpstr>
      <vt:lpstr>微软雅黑</vt:lpstr>
      <vt:lpstr>黑体</vt:lpstr>
      <vt:lpstr>Calibri</vt:lpstr>
      <vt:lpstr>Times New Roman</vt:lpstr>
      <vt:lpstr>HY각헤드라인M</vt:lpstr>
      <vt:lpstr>Wingdings</vt:lpstr>
      <vt:lpstr>HY헤드라인M</vt:lpstr>
      <vt:lpstr>Gulim</vt:lpstr>
      <vt:lpstr>华康布丁体W12</vt:lpstr>
      <vt:lpstr>IT管理层例会-开发质量报告_200908</vt:lpstr>
      <vt:lpstr>自定义设计方案</vt:lpstr>
      <vt:lpstr>1_IT管理层例会-开发质量报告_200908</vt:lpstr>
      <vt:lpstr>IT管理层例会-开发质量报告_200908</vt:lpstr>
      <vt:lpstr>IT管理层例会-开发质量报告_200908</vt:lpstr>
      <vt:lpstr>1_IT管理层例会-开发质量报告_200908</vt:lpstr>
      <vt:lpstr>1_IT管理层例会-开发质量报告_200908</vt:lpstr>
      <vt:lpstr>图表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谢玲怡</dc:creator>
  <cp:lastModifiedBy>hp</cp:lastModifiedBy>
  <cp:revision>773</cp:revision>
  <dcterms:created xsi:type="dcterms:W3CDTF">2009-09-01T03:04:58Z</dcterms:created>
  <dcterms:modified xsi:type="dcterms:W3CDTF">2013-12-15T15:29:41Z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检查所属开发部门">
    <vt:lpwstr>规划支持部</vt:lpwstr>
  </property>
  <property fmtid="{D5CDD505-2E9C-101B-9397-08002B2CF9AE}" pid="3" name="ContentTypeId">
    <vt:lpwstr>0x0101002336A9034A9B2944958FE668E8D54FE4</vt:lpwstr>
  </property>
  <property fmtid="{D5CDD505-2E9C-101B-9397-08002B2CF9AE}" pid="4" name="_dlc_DocIdItemGuid">
    <vt:lpwstr>edeb2922-2a7f-47cd-9052-24d6d66b6ba1</vt:lpwstr>
  </property>
  <property fmtid="{D5CDD505-2E9C-101B-9397-08002B2CF9AE}" pid="5" name="_dlc_DocId">
    <vt:lpwstr>UHMTDXAKS53Q-222-255</vt:lpwstr>
  </property>
  <property fmtid="{D5CDD505-2E9C-101B-9397-08002B2CF9AE}" pid="6" name="_dlc_DocIdUrl">
    <vt:lpwstr>http://docstation.pingan.com.cn/sites/Req-doc/process-doc/multi-field/D2_LI_2012_004/_layouts/DocIdRedir.aspx?ID=UHMTDXAKS53Q-222-255, UHMTDXAKS53Q-222-255</vt:lpwstr>
  </property>
</Properties>
</file>